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507" r:id="rId3"/>
    <p:sldId id="257" r:id="rId4"/>
    <p:sldId id="379" r:id="rId5"/>
    <p:sldId id="482" r:id="rId6"/>
    <p:sldId id="552" r:id="rId7"/>
    <p:sldId id="380" r:id="rId8"/>
    <p:sldId id="381" r:id="rId9"/>
    <p:sldId id="541" r:id="rId10"/>
    <p:sldId id="339" r:id="rId11"/>
    <p:sldId id="341" r:id="rId12"/>
    <p:sldId id="288" r:id="rId13"/>
    <p:sldId id="542" r:id="rId14"/>
    <p:sldId id="550" r:id="rId15"/>
    <p:sldId id="385" r:id="rId16"/>
    <p:sldId id="386" r:id="rId17"/>
    <p:sldId id="388" r:id="rId18"/>
    <p:sldId id="389" r:id="rId19"/>
    <p:sldId id="390" r:id="rId20"/>
    <p:sldId id="391" r:id="rId21"/>
    <p:sldId id="353" r:id="rId22"/>
    <p:sldId id="342" r:id="rId23"/>
    <p:sldId id="392" r:id="rId24"/>
    <p:sldId id="393" r:id="rId25"/>
    <p:sldId id="395" r:id="rId26"/>
    <p:sldId id="543" r:id="rId27"/>
    <p:sldId id="349" r:id="rId28"/>
    <p:sldId id="260" r:id="rId29"/>
    <p:sldId id="352" r:id="rId30"/>
    <p:sldId id="397" r:id="rId31"/>
    <p:sldId id="399" r:id="rId32"/>
    <p:sldId id="298" r:id="rId33"/>
    <p:sldId id="361" r:id="rId34"/>
    <p:sldId id="362" r:id="rId35"/>
    <p:sldId id="366" r:id="rId36"/>
    <p:sldId id="363" r:id="rId37"/>
    <p:sldId id="406" r:id="rId38"/>
    <p:sldId id="407" r:id="rId39"/>
    <p:sldId id="408" r:id="rId40"/>
    <p:sldId id="364" r:id="rId41"/>
    <p:sldId id="350" r:id="rId42"/>
    <p:sldId id="294" r:id="rId43"/>
    <p:sldId id="293" r:id="rId44"/>
    <p:sldId id="370" r:id="rId45"/>
    <p:sldId id="551" r:id="rId46"/>
    <p:sldId id="545" r:id="rId47"/>
    <p:sldId id="544" r:id="rId48"/>
    <p:sldId id="546" r:id="rId49"/>
    <p:sldId id="547" r:id="rId50"/>
    <p:sldId id="548" r:id="rId51"/>
    <p:sldId id="549" r:id="rId52"/>
    <p:sldId id="411" r:id="rId53"/>
    <p:sldId id="376" r:id="rId54"/>
    <p:sldId id="377" r:id="rId55"/>
    <p:sldId id="412" r:id="rId56"/>
    <p:sldId id="410" r:id="rId57"/>
    <p:sldId id="409" r:id="rId5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4"/>
    <p:restoredTop sz="93199"/>
  </p:normalViewPr>
  <p:slideViewPr>
    <p:cSldViewPr snapToGrid="0" snapToObjects="1">
      <p:cViewPr varScale="1">
        <p:scale>
          <a:sx n="81" d="100"/>
          <a:sy n="81" d="100"/>
        </p:scale>
        <p:origin x="133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9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F2BE4-58F5-BD48-ABD8-59560F860A4D}" type="datetimeFigureOut">
              <a:rPr lang="it-IT" smtClean="0"/>
              <a:t>24/09/19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1DE3-799A-8543-AF60-FE7056621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0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829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345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757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Saltare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69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Saltare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88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Saltare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57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Saltare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146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Saltare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340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Saltare</a:t>
            </a:r>
            <a:endParaRPr lang="it-IT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27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99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57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928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98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12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343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875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72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Saltare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305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Condensare le successive 5 in una slide schematica e riassuntiva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17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Condensare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086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Condensare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5213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Condensare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45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380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832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14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14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1079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230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663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4307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4836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2498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00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9489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7195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736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0981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397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7198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182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365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2615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6725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19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3344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966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354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620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TOGLIERE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2233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53257-041D-6A43-B4E2-5BB9F512AD40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30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58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35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FF0000"/>
                </a:solidFill>
              </a:rPr>
              <a:t>Spiegare bene questa slide con esempi saltando le successive con le definizioni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1DE3-799A-8543-AF60-FE705662177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0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562100" y="215900"/>
            <a:ext cx="2400300" cy="218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5555" y="3302000"/>
            <a:ext cx="7648222" cy="2527300"/>
          </a:xfrm>
        </p:spPr>
        <p:txBody>
          <a:bodyPr/>
          <a:lstStyle/>
          <a:p>
            <a:pPr algn="ctr"/>
            <a:r>
              <a:rPr lang="it-IT" dirty="0"/>
              <a:t>PRIVACY</a:t>
            </a:r>
            <a:br>
              <a:rPr lang="it-IT" dirty="0"/>
            </a:br>
            <a:r>
              <a:rPr lang="it-IT" sz="4000" dirty="0"/>
              <a:t>o della</a:t>
            </a:r>
            <a:br>
              <a:rPr lang="it-IT" sz="4000" dirty="0"/>
            </a:br>
            <a:r>
              <a:rPr lang="it-IT" sz="4000" dirty="0"/>
              <a:t>“protezione dei dati personali”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62100" y="6193940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47650"/>
            <a:ext cx="171184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5A3727-2A05-5941-B664-E44870DA0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81" y="598912"/>
            <a:ext cx="1036938" cy="13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7543800" cy="876300"/>
          </a:xfrm>
        </p:spPr>
        <p:txBody>
          <a:bodyPr>
            <a:normAutofit/>
          </a:bodyPr>
          <a:lstStyle/>
          <a:p>
            <a:pPr algn="ctr"/>
            <a:r>
              <a:rPr lang="it-IT" sz="4700" dirty="0"/>
              <a:t>CESSAZIONE del TRATTAMENTO</a:t>
            </a:r>
          </a:p>
        </p:txBody>
      </p:sp>
      <p:sp>
        <p:nvSpPr>
          <p:cNvPr id="16" name="object 11"/>
          <p:cNvSpPr/>
          <p:nvPr/>
        </p:nvSpPr>
        <p:spPr>
          <a:xfrm>
            <a:off x="1041780" y="2423019"/>
            <a:ext cx="1643932" cy="233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8"/>
          <p:cNvSpPr txBox="1"/>
          <p:nvPr/>
        </p:nvSpPr>
        <p:spPr>
          <a:xfrm>
            <a:off x="2966184" y="1508619"/>
            <a:ext cx="5207610" cy="430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000" b="1" dirty="0">
                <a:solidFill>
                  <a:srgbClr val="303030"/>
                </a:solidFill>
                <a:latin typeface="Verdana"/>
                <a:cs typeface="Verdana"/>
              </a:rPr>
              <a:t>Quando i 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Dati</a:t>
            </a:r>
            <a:r>
              <a:rPr sz="2000" b="1" spc="-3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ve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ngono:</a:t>
            </a:r>
          </a:p>
          <a:p>
            <a:pPr>
              <a:lnSpc>
                <a:spcPts val="2400"/>
              </a:lnSpc>
              <a:spcBef>
                <a:spcPts val="1"/>
              </a:spcBef>
            </a:pPr>
            <a:endParaRPr sz="2400" dirty="0">
              <a:solidFill>
                <a:srgbClr val="303030"/>
              </a:solidFill>
            </a:endParaRPr>
          </a:p>
          <a:p>
            <a:pPr marL="355600" indent="-342900">
              <a:lnSpc>
                <a:spcPct val="100000"/>
              </a:lnSpc>
              <a:buFont typeface="Verdana"/>
              <a:buAutoNum type="arabicPeriod"/>
              <a:tabLst>
                <a:tab pos="443230" algn="l"/>
              </a:tabLst>
            </a:pP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d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strutti</a:t>
            </a:r>
          </a:p>
          <a:p>
            <a:pPr marL="355600" marR="6350" indent="-342900">
              <a:lnSpc>
                <a:spcPct val="100000"/>
              </a:lnSpc>
              <a:buFont typeface="Verdana"/>
              <a:buAutoNum type="arabicPeriod"/>
              <a:tabLst>
                <a:tab pos="356235" algn="l"/>
              </a:tabLst>
            </a:pP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c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b="1" spc="-5" dirty="0">
                <a:solidFill>
                  <a:srgbClr val="303030"/>
                </a:solidFill>
                <a:latin typeface="Verdana"/>
                <a:cs typeface="Verdana"/>
              </a:rPr>
              <a:t>dut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spc="-2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ad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303030"/>
                </a:solidFill>
                <a:latin typeface="Verdana"/>
                <a:cs typeface="Verdana"/>
              </a:rPr>
              <a:t>tr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o t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to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e –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purche’</a:t>
            </a:r>
            <a:r>
              <a:rPr sz="2000" spc="-3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st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nati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ad un t</a:t>
            </a:r>
            <a:r>
              <a:rPr sz="2000" spc="-40" dirty="0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atta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me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nto</a:t>
            </a:r>
            <a:r>
              <a:rPr sz="2000" spc="-4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co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pat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b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il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spc="2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ag</a:t>
            </a:r>
            <a:r>
              <a:rPr sz="2000" spc="-20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i scopi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per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qua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i i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dati</a:t>
            </a:r>
            <a:r>
              <a:rPr sz="2000" spc="-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sono stati</a:t>
            </a:r>
            <a:r>
              <a:rPr sz="2000" spc="-3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acc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o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t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;</a:t>
            </a:r>
          </a:p>
          <a:p>
            <a:pPr marL="355600" indent="-342900">
              <a:lnSpc>
                <a:spcPct val="100000"/>
              </a:lnSpc>
              <a:buFont typeface="Verdana"/>
              <a:buAutoNum type="arabicPeriod"/>
              <a:tabLst>
                <a:tab pos="356235" algn="l"/>
              </a:tabLst>
            </a:pP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c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ns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sz="2000" spc="-40" dirty="0">
                <a:solidFill>
                  <a:srgbClr val="303030"/>
                </a:solidFill>
                <a:latin typeface="Verdana"/>
                <a:cs typeface="Verdana"/>
              </a:rPr>
              <a:t>v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ati</a:t>
            </a:r>
            <a:r>
              <a:rPr sz="2000" spc="-6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p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r 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f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ni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sc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us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b="1" spc="-40" dirty="0">
                <a:solidFill>
                  <a:srgbClr val="303030"/>
                </a:solidFill>
                <a:latin typeface="Verdana"/>
                <a:cs typeface="Verdana"/>
              </a:rPr>
              <a:t>v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a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m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nte</a:t>
            </a:r>
            <a:r>
              <a:rPr sz="2000" b="1" spc="-2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p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s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on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a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lang="it-IT" sz="2000" b="1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03030"/>
                </a:solidFill>
                <a:latin typeface="Verdana"/>
                <a:cs typeface="Verdana"/>
              </a:rPr>
              <a:t>(N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O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co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un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caz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on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303030"/>
                </a:solidFill>
                <a:latin typeface="Verdana"/>
                <a:cs typeface="Verdana"/>
              </a:rPr>
              <a:t>/d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ff</a:t>
            </a:r>
            <a:r>
              <a:rPr sz="2000" spc="5" dirty="0">
                <a:solidFill>
                  <a:srgbClr val="303030"/>
                </a:solidFill>
                <a:latin typeface="Verdana"/>
                <a:cs typeface="Verdana"/>
              </a:rPr>
              <a:t>u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s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on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)</a:t>
            </a:r>
          </a:p>
          <a:p>
            <a:pPr marL="355600" marR="1637664" indent="-342900">
              <a:lnSpc>
                <a:spcPct val="100000"/>
              </a:lnSpc>
              <a:buFont typeface="Verdana"/>
              <a:buAutoNum type="arabicPeriod" startAt="4"/>
              <a:tabLst>
                <a:tab pos="356235" algn="l"/>
              </a:tabLst>
            </a:pP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cons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sz="2000" spc="-40" dirty="0">
                <a:solidFill>
                  <a:srgbClr val="303030"/>
                </a:solidFill>
                <a:latin typeface="Verdana"/>
                <a:cs typeface="Verdana"/>
              </a:rPr>
              <a:t>v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at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303030"/>
                </a:solidFill>
                <a:latin typeface="Verdana"/>
                <a:cs typeface="Verdana"/>
              </a:rPr>
              <a:t>/cedut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ad</a:t>
            </a:r>
            <a:r>
              <a:rPr lang="it-IT" sz="2000" spc="-1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303030"/>
                </a:solidFill>
                <a:latin typeface="Verdana"/>
                <a:cs typeface="Verdana"/>
              </a:rPr>
              <a:t>tr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o t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to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03030"/>
                </a:solidFill>
                <a:latin typeface="Verdana"/>
                <a:cs typeface="Verdana"/>
              </a:rPr>
              <a:t>per</a:t>
            </a:r>
            <a:r>
              <a:rPr sz="2000" spc="-1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scopi stor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c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b="1" spc="-5" dirty="0">
                <a:solidFill>
                  <a:srgbClr val="303030"/>
                </a:solidFill>
                <a:latin typeface="Verdana"/>
                <a:cs typeface="Verdana"/>
              </a:rPr>
              <a:t>/stat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st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c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b="1" spc="-5" dirty="0">
                <a:solidFill>
                  <a:srgbClr val="303030"/>
                </a:solidFill>
                <a:latin typeface="Verdana"/>
                <a:cs typeface="Verdana"/>
              </a:rPr>
              <a:t>/sc</a:t>
            </a:r>
            <a:r>
              <a:rPr sz="2000" b="1" spc="-10" dirty="0">
                <a:solidFill>
                  <a:srgbClr val="303030"/>
                </a:solidFill>
                <a:latin typeface="Verdana"/>
                <a:cs typeface="Verdana"/>
              </a:rPr>
              <a:t>ie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ntif</a:t>
            </a:r>
            <a:r>
              <a:rPr sz="2000" b="1" spc="-1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303030"/>
                </a:solidFill>
                <a:latin typeface="Verdana"/>
                <a:cs typeface="Verdana"/>
              </a:rPr>
              <a:t>ci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0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536700"/>
            <a:ext cx="7543800" cy="2628900"/>
          </a:xfrm>
        </p:spPr>
        <p:txBody>
          <a:bodyPr>
            <a:normAutofit/>
          </a:bodyPr>
          <a:lstStyle/>
          <a:p>
            <a:pPr algn="ctr"/>
            <a:r>
              <a:rPr lang="it-IT" sz="8000" dirty="0"/>
              <a:t>LE FIGURE PRIVACY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02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ttore 1 49"/>
          <p:cNvCxnSpPr/>
          <p:nvPr/>
        </p:nvCxnSpPr>
        <p:spPr>
          <a:xfrm>
            <a:off x="4540615" y="4146364"/>
            <a:ext cx="625606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bject 15"/>
          <p:cNvSpPr/>
          <p:nvPr/>
        </p:nvSpPr>
        <p:spPr>
          <a:xfrm>
            <a:off x="4556075" y="5068709"/>
            <a:ext cx="45719" cy="640265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75438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LE FIGURE CHIAVE</a:t>
            </a:r>
          </a:p>
        </p:txBody>
      </p:sp>
      <p:sp>
        <p:nvSpPr>
          <p:cNvPr id="11" name="object 6"/>
          <p:cNvSpPr/>
          <p:nvPr/>
        </p:nvSpPr>
        <p:spPr>
          <a:xfrm>
            <a:off x="876574" y="4323755"/>
            <a:ext cx="1790700" cy="91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3162300" y="1905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4572000" y="1219200"/>
            <a:ext cx="3162300" cy="1027430"/>
          </a:xfrm>
          <a:custGeom>
            <a:avLst/>
            <a:gdLst/>
            <a:ahLst/>
            <a:cxnLst/>
            <a:rect l="l" t="t" r="r" b="b"/>
            <a:pathLst>
              <a:path w="3162300" h="1027430">
                <a:moveTo>
                  <a:pt x="0" y="0"/>
                </a:moveTo>
                <a:lnTo>
                  <a:pt x="316230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3613277" y="4564028"/>
            <a:ext cx="1945005" cy="719455"/>
          </a:xfrm>
          <a:custGeom>
            <a:avLst/>
            <a:gdLst/>
            <a:ahLst/>
            <a:cxnLst/>
            <a:rect l="l" t="t" r="r" b="b"/>
            <a:pathLst>
              <a:path w="1945004" h="719454">
                <a:moveTo>
                  <a:pt x="0" y="719137"/>
                </a:moveTo>
                <a:lnTo>
                  <a:pt x="1944751" y="719137"/>
                </a:lnTo>
                <a:lnTo>
                  <a:pt x="1944751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/>
        </p:nvSpPr>
        <p:spPr>
          <a:xfrm>
            <a:off x="3613277" y="4564028"/>
            <a:ext cx="1945005" cy="719455"/>
          </a:xfrm>
          <a:custGeom>
            <a:avLst/>
            <a:gdLst/>
            <a:ahLst/>
            <a:cxnLst/>
            <a:rect l="l" t="t" r="r" b="b"/>
            <a:pathLst>
              <a:path w="1945004" h="719454">
                <a:moveTo>
                  <a:pt x="0" y="719137"/>
                </a:moveTo>
                <a:lnTo>
                  <a:pt x="1944751" y="719137"/>
                </a:lnTo>
                <a:lnTo>
                  <a:pt x="1944751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/>
        </p:nvSpPr>
        <p:spPr>
          <a:xfrm>
            <a:off x="2260601" y="5406009"/>
            <a:ext cx="1945005" cy="571500"/>
          </a:xfrm>
          <a:custGeom>
            <a:avLst/>
            <a:gdLst/>
            <a:ahLst/>
            <a:cxnLst/>
            <a:rect l="l" t="t" r="r" b="b"/>
            <a:pathLst>
              <a:path w="1945004" h="571500">
                <a:moveTo>
                  <a:pt x="0" y="571500"/>
                </a:moveTo>
                <a:lnTo>
                  <a:pt x="1944751" y="571500"/>
                </a:lnTo>
                <a:lnTo>
                  <a:pt x="1944751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2260601" y="5406009"/>
            <a:ext cx="1945005" cy="571500"/>
          </a:xfrm>
          <a:custGeom>
            <a:avLst/>
            <a:gdLst/>
            <a:ahLst/>
            <a:cxnLst/>
            <a:rect l="l" t="t" r="r" b="b"/>
            <a:pathLst>
              <a:path w="1945004" h="571500">
                <a:moveTo>
                  <a:pt x="0" y="571500"/>
                </a:moveTo>
                <a:lnTo>
                  <a:pt x="1944751" y="571500"/>
                </a:lnTo>
                <a:lnTo>
                  <a:pt x="1944751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6"/>
          <p:cNvSpPr/>
          <p:nvPr/>
        </p:nvSpPr>
        <p:spPr>
          <a:xfrm>
            <a:off x="4545094" y="3621355"/>
            <a:ext cx="45719" cy="942673"/>
          </a:xfrm>
          <a:custGeom>
            <a:avLst/>
            <a:gdLst/>
            <a:ahLst/>
            <a:cxnLst/>
            <a:rect l="l" t="t" r="r" b="b"/>
            <a:pathLst>
              <a:path h="288925">
                <a:moveTo>
                  <a:pt x="0" y="2889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18"/>
          <p:cNvSpPr/>
          <p:nvPr/>
        </p:nvSpPr>
        <p:spPr>
          <a:xfrm>
            <a:off x="7029548" y="2277686"/>
            <a:ext cx="1812925" cy="865505"/>
          </a:xfrm>
          <a:custGeom>
            <a:avLst/>
            <a:gdLst/>
            <a:ahLst/>
            <a:cxnLst/>
            <a:rect l="l" t="t" r="r" b="b"/>
            <a:pathLst>
              <a:path w="1812925" h="865505">
                <a:moveTo>
                  <a:pt x="0" y="865187"/>
                </a:moveTo>
                <a:lnTo>
                  <a:pt x="1812925" y="865187"/>
                </a:lnTo>
                <a:lnTo>
                  <a:pt x="1812925" y="0"/>
                </a:lnTo>
                <a:lnTo>
                  <a:pt x="0" y="0"/>
                </a:lnTo>
                <a:lnTo>
                  <a:pt x="0" y="8651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19"/>
          <p:cNvSpPr/>
          <p:nvPr/>
        </p:nvSpPr>
        <p:spPr>
          <a:xfrm>
            <a:off x="7029548" y="2277686"/>
            <a:ext cx="1812925" cy="865505"/>
          </a:xfrm>
          <a:custGeom>
            <a:avLst/>
            <a:gdLst/>
            <a:ahLst/>
            <a:cxnLst/>
            <a:rect l="l" t="t" r="r" b="b"/>
            <a:pathLst>
              <a:path w="1812925" h="865505">
                <a:moveTo>
                  <a:pt x="0" y="865187"/>
                </a:moveTo>
                <a:lnTo>
                  <a:pt x="1812925" y="865187"/>
                </a:lnTo>
                <a:lnTo>
                  <a:pt x="1812925" y="0"/>
                </a:lnTo>
                <a:lnTo>
                  <a:pt x="0" y="0"/>
                </a:lnTo>
                <a:lnTo>
                  <a:pt x="0" y="8651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2"/>
          <p:cNvSpPr txBox="1"/>
          <p:nvPr/>
        </p:nvSpPr>
        <p:spPr>
          <a:xfrm>
            <a:off x="2714117" y="5549874"/>
            <a:ext cx="1169941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it-IT" sz="1800" dirty="0" err="1">
                <a:solidFill>
                  <a:srgbClr val="FFFFFF"/>
                </a:solidFill>
                <a:latin typeface="Arial"/>
                <a:cs typeface="Arial"/>
              </a:rPr>
              <a:t>ncaricato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7054694" y="2567437"/>
            <a:ext cx="17653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003300"/>
                </a:solidFill>
                <a:latin typeface="Arial"/>
                <a:cs typeface="Arial"/>
              </a:rPr>
              <a:t>I CONTROL</a:t>
            </a:r>
            <a:r>
              <a:rPr sz="1800" b="1" spc="15" dirty="0">
                <a:solidFill>
                  <a:srgbClr val="00330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4"/>
          <p:cNvSpPr/>
          <p:nvPr/>
        </p:nvSpPr>
        <p:spPr>
          <a:xfrm>
            <a:off x="6877148" y="3496759"/>
            <a:ext cx="2087880" cy="649605"/>
          </a:xfrm>
          <a:custGeom>
            <a:avLst/>
            <a:gdLst/>
            <a:ahLst/>
            <a:cxnLst/>
            <a:rect l="l" t="t" r="r" b="b"/>
            <a:pathLst>
              <a:path w="2087879" h="649604">
                <a:moveTo>
                  <a:pt x="0" y="649287"/>
                </a:moveTo>
                <a:lnTo>
                  <a:pt x="2087626" y="649287"/>
                </a:lnTo>
                <a:lnTo>
                  <a:pt x="2087626" y="0"/>
                </a:lnTo>
                <a:lnTo>
                  <a:pt x="0" y="0"/>
                </a:lnTo>
                <a:lnTo>
                  <a:pt x="0" y="649287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5"/>
          <p:cNvSpPr/>
          <p:nvPr/>
        </p:nvSpPr>
        <p:spPr>
          <a:xfrm>
            <a:off x="6877148" y="3496759"/>
            <a:ext cx="2087880" cy="649605"/>
          </a:xfrm>
          <a:custGeom>
            <a:avLst/>
            <a:gdLst/>
            <a:ahLst/>
            <a:cxnLst/>
            <a:rect l="l" t="t" r="r" b="b"/>
            <a:pathLst>
              <a:path w="2087879" h="649604">
                <a:moveTo>
                  <a:pt x="0" y="649287"/>
                </a:moveTo>
                <a:lnTo>
                  <a:pt x="2087626" y="649287"/>
                </a:lnTo>
                <a:lnTo>
                  <a:pt x="2087626" y="0"/>
                </a:lnTo>
                <a:lnTo>
                  <a:pt x="0" y="0"/>
                </a:lnTo>
                <a:lnTo>
                  <a:pt x="0" y="64928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6"/>
          <p:cNvSpPr txBox="1"/>
          <p:nvPr/>
        </p:nvSpPr>
        <p:spPr>
          <a:xfrm>
            <a:off x="7354921" y="3679068"/>
            <a:ext cx="113220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GARAN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27"/>
          <p:cNvSpPr/>
          <p:nvPr/>
        </p:nvSpPr>
        <p:spPr>
          <a:xfrm>
            <a:off x="7943948" y="3115823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2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07063"/>
              </p:ext>
            </p:extLst>
          </p:nvPr>
        </p:nvGraphicFramePr>
        <p:xfrm>
          <a:off x="755650" y="2279713"/>
          <a:ext cx="2087625" cy="1890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455"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endParaRPr lang="it-IT" sz="1800" b="1" dirty="0">
                        <a:solidFill>
                          <a:srgbClr val="003300"/>
                        </a:solidFill>
                        <a:latin typeface="Arial"/>
                        <a:cs typeface="Arial"/>
                      </a:endParaRPr>
                    </a:p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800" b="1" spc="-10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TUTE</a:t>
                      </a:r>
                      <a:r>
                        <a:rPr sz="1800" b="1" spc="10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800" b="1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937">
                <a:tc grid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39">
                <a:tc gridSpan="4">
                  <a:txBody>
                    <a:bodyPr/>
                    <a:lstStyle/>
                    <a:p>
                      <a:pPr marL="239395"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ERE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800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9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3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22261"/>
              </p:ext>
            </p:extLst>
          </p:nvPr>
        </p:nvGraphicFramePr>
        <p:xfrm>
          <a:off x="3619500" y="1752875"/>
          <a:ext cx="1905000" cy="1866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5187">
                <a:tc gridSpan="2">
                  <a:txBody>
                    <a:bodyPr/>
                    <a:lstStyle/>
                    <a:p>
                      <a:pPr marL="98425" marR="92710" indent="589915">
                        <a:lnSpc>
                          <a:spcPct val="100000"/>
                        </a:lnSpc>
                      </a:pPr>
                      <a:endParaRPr lang="it-IT" sz="1000" b="1" dirty="0">
                        <a:solidFill>
                          <a:srgbClr val="003300"/>
                        </a:solidFill>
                        <a:latin typeface="Arial"/>
                        <a:cs typeface="Arial"/>
                      </a:endParaRPr>
                    </a:p>
                    <a:p>
                      <a:pPr marL="98425" marR="92710" indent="58991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DEL TR</a:t>
                      </a:r>
                      <a:r>
                        <a:rPr sz="1800" b="1" spc="-190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114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30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MEN</a:t>
                      </a:r>
                      <a:r>
                        <a:rPr sz="1800" b="1" spc="-3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49"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 gridSpan="2">
                  <a:txBody>
                    <a:bodyPr/>
                    <a:lstStyle/>
                    <a:p>
                      <a:pPr marL="388620" algn="l">
                        <a:lnSpc>
                          <a:spcPct val="100000"/>
                        </a:lnSpc>
                      </a:pPr>
                      <a:r>
                        <a:rPr sz="1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OLA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D9F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object 13"/>
          <p:cNvSpPr/>
          <p:nvPr/>
        </p:nvSpPr>
        <p:spPr>
          <a:xfrm>
            <a:off x="4831212" y="5429722"/>
            <a:ext cx="1945005" cy="571500"/>
          </a:xfrm>
          <a:custGeom>
            <a:avLst/>
            <a:gdLst/>
            <a:ahLst/>
            <a:cxnLst/>
            <a:rect l="l" t="t" r="r" b="b"/>
            <a:pathLst>
              <a:path w="1945004" h="571500">
                <a:moveTo>
                  <a:pt x="0" y="571500"/>
                </a:moveTo>
                <a:lnTo>
                  <a:pt x="1944751" y="571500"/>
                </a:lnTo>
                <a:lnTo>
                  <a:pt x="1944751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14"/>
          <p:cNvSpPr/>
          <p:nvPr/>
        </p:nvSpPr>
        <p:spPr>
          <a:xfrm>
            <a:off x="4831212" y="5429722"/>
            <a:ext cx="1945005" cy="571500"/>
          </a:xfrm>
          <a:custGeom>
            <a:avLst/>
            <a:gdLst/>
            <a:ahLst/>
            <a:cxnLst/>
            <a:rect l="l" t="t" r="r" b="b"/>
            <a:pathLst>
              <a:path w="1945004" h="571500">
                <a:moveTo>
                  <a:pt x="0" y="571500"/>
                </a:moveTo>
                <a:lnTo>
                  <a:pt x="1944751" y="571500"/>
                </a:lnTo>
                <a:lnTo>
                  <a:pt x="1944751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22"/>
          <p:cNvSpPr txBox="1"/>
          <p:nvPr/>
        </p:nvSpPr>
        <p:spPr>
          <a:xfrm>
            <a:off x="5020695" y="5435262"/>
            <a:ext cx="156776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pc="-20" dirty="0">
                <a:solidFill>
                  <a:srgbClr val="FFFFFF"/>
                </a:solidFill>
                <a:latin typeface="Arial"/>
                <a:cs typeface="Arial"/>
              </a:rPr>
              <a:t>Amministratore di Sistema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15"/>
          <p:cNvSpPr/>
          <p:nvPr/>
        </p:nvSpPr>
        <p:spPr>
          <a:xfrm>
            <a:off x="4205606" y="5708974"/>
            <a:ext cx="625605" cy="15240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3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11"/>
          <p:cNvSpPr/>
          <p:nvPr/>
        </p:nvSpPr>
        <p:spPr>
          <a:xfrm>
            <a:off x="4831212" y="3755200"/>
            <a:ext cx="1945005" cy="719455"/>
          </a:xfrm>
          <a:custGeom>
            <a:avLst/>
            <a:gdLst/>
            <a:ahLst/>
            <a:cxnLst/>
            <a:rect l="l" t="t" r="r" b="b"/>
            <a:pathLst>
              <a:path w="1945004" h="719454">
                <a:moveTo>
                  <a:pt x="0" y="719137"/>
                </a:moveTo>
                <a:lnTo>
                  <a:pt x="1944751" y="719137"/>
                </a:lnTo>
                <a:lnTo>
                  <a:pt x="1944751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12"/>
          <p:cNvSpPr/>
          <p:nvPr/>
        </p:nvSpPr>
        <p:spPr>
          <a:xfrm>
            <a:off x="4831212" y="3755200"/>
            <a:ext cx="1945005" cy="719455"/>
          </a:xfrm>
          <a:custGeom>
            <a:avLst/>
            <a:gdLst/>
            <a:ahLst/>
            <a:cxnLst/>
            <a:rect l="l" t="t" r="r" b="b"/>
            <a:pathLst>
              <a:path w="1945004" h="719454">
                <a:moveTo>
                  <a:pt x="0" y="719137"/>
                </a:moveTo>
                <a:lnTo>
                  <a:pt x="1944751" y="719137"/>
                </a:lnTo>
                <a:lnTo>
                  <a:pt x="1944751" y="0"/>
                </a:lnTo>
                <a:lnTo>
                  <a:pt x="0" y="0"/>
                </a:lnTo>
                <a:lnTo>
                  <a:pt x="0" y="71913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21"/>
          <p:cNvSpPr txBox="1"/>
          <p:nvPr/>
        </p:nvSpPr>
        <p:spPr>
          <a:xfrm>
            <a:off x="4872486" y="3846810"/>
            <a:ext cx="17907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FFFFFF"/>
                </a:solidFill>
                <a:latin typeface="Arial"/>
                <a:cs typeface="Arial"/>
              </a:rPr>
              <a:t>Responsabile della protezione dei dati</a:t>
            </a:r>
            <a:endParaRPr sz="1600" dirty="0">
              <a:latin typeface="Arial"/>
              <a:cs typeface="Arial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4205606" y="5708974"/>
            <a:ext cx="625606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bject 21"/>
          <p:cNvSpPr txBox="1"/>
          <p:nvPr/>
        </p:nvSpPr>
        <p:spPr>
          <a:xfrm>
            <a:off x="3695463" y="4678251"/>
            <a:ext cx="17907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FFFFFF"/>
                </a:solidFill>
                <a:latin typeface="Arial"/>
                <a:cs typeface="Arial"/>
              </a:rPr>
              <a:t>Delegato al trattamento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51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75438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STRUTTURA OFS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4572000" y="1219200"/>
            <a:ext cx="3162300" cy="1027430"/>
          </a:xfrm>
          <a:custGeom>
            <a:avLst/>
            <a:gdLst/>
            <a:ahLst/>
            <a:cxnLst/>
            <a:rect l="l" t="t" r="r" b="b"/>
            <a:pathLst>
              <a:path w="3162300" h="1027430">
                <a:moveTo>
                  <a:pt x="0" y="0"/>
                </a:moveTo>
                <a:lnTo>
                  <a:pt x="316230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ttangolo 64">
            <a:extLst>
              <a:ext uri="{FF2B5EF4-FFF2-40B4-BE49-F238E27FC236}">
                <a16:creationId xmlns:a16="http://schemas.microsoft.com/office/drawing/2014/main" id="{836A420A-9565-DF4A-8AF5-55B25ACA22BD}"/>
              </a:ext>
            </a:extLst>
          </p:cNvPr>
          <p:cNvSpPr/>
          <p:nvPr/>
        </p:nvSpPr>
        <p:spPr>
          <a:xfrm>
            <a:off x="3927230" y="2031218"/>
            <a:ext cx="1213339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Ministro Nazionale</a:t>
            </a:r>
          </a:p>
          <a:p>
            <a:pPr algn="ctr"/>
            <a:r>
              <a:rPr lang="it-IT" sz="1000" dirty="0"/>
              <a:t>Consiglio Nazionale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E35A9E1C-B998-0846-9E88-F661D77D9623}"/>
              </a:ext>
            </a:extLst>
          </p:cNvPr>
          <p:cNvSpPr/>
          <p:nvPr/>
        </p:nvSpPr>
        <p:spPr>
          <a:xfrm>
            <a:off x="2611314" y="2907515"/>
            <a:ext cx="1213339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Ministro Regionale</a:t>
            </a:r>
          </a:p>
          <a:p>
            <a:pPr algn="ctr"/>
            <a:r>
              <a:rPr lang="it-IT" sz="1000" dirty="0"/>
              <a:t>Consiglio Regionale</a:t>
            </a: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51D7F29-6CE0-0144-977A-A1A10645F103}"/>
              </a:ext>
            </a:extLst>
          </p:cNvPr>
          <p:cNvSpPr/>
          <p:nvPr/>
        </p:nvSpPr>
        <p:spPr>
          <a:xfrm>
            <a:off x="3927229" y="2913378"/>
            <a:ext cx="1213339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Ministro Regionale</a:t>
            </a:r>
          </a:p>
          <a:p>
            <a:pPr algn="ctr"/>
            <a:r>
              <a:rPr lang="it-IT" sz="1000" dirty="0"/>
              <a:t>Consiglio Regionale</a:t>
            </a:r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305C2648-54D4-F94E-9BFD-55E6CF641042}"/>
              </a:ext>
            </a:extLst>
          </p:cNvPr>
          <p:cNvSpPr/>
          <p:nvPr/>
        </p:nvSpPr>
        <p:spPr>
          <a:xfrm>
            <a:off x="1890346" y="3704682"/>
            <a:ext cx="1301263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Ministri di Fraternità</a:t>
            </a:r>
          </a:p>
          <a:p>
            <a:pPr algn="ctr"/>
            <a:r>
              <a:rPr lang="it-IT" sz="1000" dirty="0"/>
              <a:t>Consigli di Fraternità </a:t>
            </a: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8F239F97-B62E-D845-A965-F22F98A352C3}"/>
              </a:ext>
            </a:extLst>
          </p:cNvPr>
          <p:cNvSpPr/>
          <p:nvPr/>
        </p:nvSpPr>
        <p:spPr>
          <a:xfrm>
            <a:off x="5243144" y="2907515"/>
            <a:ext cx="1213339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Ministro Regionale</a:t>
            </a:r>
          </a:p>
          <a:p>
            <a:pPr algn="ctr"/>
            <a:r>
              <a:rPr lang="it-IT" sz="1000" dirty="0"/>
              <a:t>Consiglio Regionale</a:t>
            </a: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A5E8AA69-3683-1E4B-97F8-BB2A65B5DD0D}"/>
              </a:ext>
            </a:extLst>
          </p:cNvPr>
          <p:cNvSpPr/>
          <p:nvPr/>
        </p:nvSpPr>
        <p:spPr>
          <a:xfrm>
            <a:off x="3273669" y="3704681"/>
            <a:ext cx="1301263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Ministri di Fraternità</a:t>
            </a:r>
          </a:p>
          <a:p>
            <a:pPr algn="ctr"/>
            <a:r>
              <a:rPr lang="it-IT" sz="1000" dirty="0"/>
              <a:t>Consigli di Fraternità </a:t>
            </a: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B3E5036E-AEC4-5845-9FE3-63903A56DFD2}"/>
              </a:ext>
            </a:extLst>
          </p:cNvPr>
          <p:cNvSpPr/>
          <p:nvPr/>
        </p:nvSpPr>
        <p:spPr>
          <a:xfrm>
            <a:off x="4656992" y="3704681"/>
            <a:ext cx="1301263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Ministri di Fraternità</a:t>
            </a:r>
          </a:p>
          <a:p>
            <a:pPr algn="ctr"/>
            <a:r>
              <a:rPr lang="it-IT" sz="1000" dirty="0"/>
              <a:t>Consigli di Fraternità 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43619800-1C3F-1141-B357-43CB623374B0}"/>
              </a:ext>
            </a:extLst>
          </p:cNvPr>
          <p:cNvSpPr/>
          <p:nvPr/>
        </p:nvSpPr>
        <p:spPr>
          <a:xfrm>
            <a:off x="6040315" y="3695884"/>
            <a:ext cx="1301263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Ministri di Fraternità</a:t>
            </a:r>
          </a:p>
          <a:p>
            <a:pPr algn="ctr"/>
            <a:r>
              <a:rPr lang="it-IT" sz="1000" dirty="0"/>
              <a:t>Consigli di Fraternità </a:t>
            </a:r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C8B56BB6-ABE5-2244-A4A8-2BF2B04807EB}"/>
              </a:ext>
            </a:extLst>
          </p:cNvPr>
          <p:cNvSpPr/>
          <p:nvPr/>
        </p:nvSpPr>
        <p:spPr>
          <a:xfrm>
            <a:off x="1409700" y="4501849"/>
            <a:ext cx="6535615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Componenti di Fraternità (Novizi e Professi)</a:t>
            </a:r>
          </a:p>
        </p:txBody>
      </p:sp>
      <p:sp>
        <p:nvSpPr>
          <p:cNvPr id="74" name="Freccia giù 73">
            <a:extLst>
              <a:ext uri="{FF2B5EF4-FFF2-40B4-BE49-F238E27FC236}">
                <a16:creationId xmlns:a16="http://schemas.microsoft.com/office/drawing/2014/main" id="{67F558A7-973A-654A-97D2-37E8FB05BA28}"/>
              </a:ext>
            </a:extLst>
          </p:cNvPr>
          <p:cNvSpPr/>
          <p:nvPr/>
        </p:nvSpPr>
        <p:spPr>
          <a:xfrm>
            <a:off x="4481146" y="2602718"/>
            <a:ext cx="281354" cy="211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Freccia giù 74">
            <a:extLst>
              <a:ext uri="{FF2B5EF4-FFF2-40B4-BE49-F238E27FC236}">
                <a16:creationId xmlns:a16="http://schemas.microsoft.com/office/drawing/2014/main" id="{192CD40C-F908-3345-98C1-796FA7EE1D30}"/>
              </a:ext>
            </a:extLst>
          </p:cNvPr>
          <p:cNvSpPr/>
          <p:nvPr/>
        </p:nvSpPr>
        <p:spPr>
          <a:xfrm>
            <a:off x="4481146" y="3418933"/>
            <a:ext cx="281354" cy="211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Freccia giù 75">
            <a:extLst>
              <a:ext uri="{FF2B5EF4-FFF2-40B4-BE49-F238E27FC236}">
                <a16:creationId xmlns:a16="http://schemas.microsoft.com/office/drawing/2014/main" id="{02F94199-205A-6E42-A456-8BD3341A6734}"/>
              </a:ext>
            </a:extLst>
          </p:cNvPr>
          <p:cNvSpPr/>
          <p:nvPr/>
        </p:nvSpPr>
        <p:spPr>
          <a:xfrm>
            <a:off x="4481146" y="4216101"/>
            <a:ext cx="281354" cy="211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87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75438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ORGANIGRAMMA OFS PRIVACY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4572000" y="1219200"/>
            <a:ext cx="3162300" cy="1027430"/>
          </a:xfrm>
          <a:custGeom>
            <a:avLst/>
            <a:gdLst/>
            <a:ahLst/>
            <a:cxnLst/>
            <a:rect l="l" t="t" r="r" b="b"/>
            <a:pathLst>
              <a:path w="3162300" h="1027430">
                <a:moveTo>
                  <a:pt x="0" y="0"/>
                </a:moveTo>
                <a:lnTo>
                  <a:pt x="316230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530ABCA0-CDE7-EC4A-AFE7-BEF763FCB030}"/>
              </a:ext>
            </a:extLst>
          </p:cNvPr>
          <p:cNvSpPr/>
          <p:nvPr/>
        </p:nvSpPr>
        <p:spPr>
          <a:xfrm>
            <a:off x="2599511" y="1670070"/>
            <a:ext cx="1213339" cy="442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Ministro Nazionale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</a:rPr>
              <a:t>Consiglio Nazionale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9AD0D783-883D-C245-8DDF-E72A58EBF991}"/>
              </a:ext>
            </a:extLst>
          </p:cNvPr>
          <p:cNvSpPr/>
          <p:nvPr/>
        </p:nvSpPr>
        <p:spPr>
          <a:xfrm>
            <a:off x="2599511" y="3528175"/>
            <a:ext cx="1213339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Ministro Regionale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</a:rPr>
              <a:t>Consiglio Regionale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35B1822F-19F7-014E-8C68-C7938DC1918E}"/>
              </a:ext>
            </a:extLst>
          </p:cNvPr>
          <p:cNvSpPr/>
          <p:nvPr/>
        </p:nvSpPr>
        <p:spPr>
          <a:xfrm>
            <a:off x="2549687" y="4328267"/>
            <a:ext cx="1301263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rgbClr val="FF0000"/>
                </a:solidFill>
              </a:rPr>
              <a:t>Ministri di Fraternità</a:t>
            </a:r>
          </a:p>
          <a:p>
            <a:pPr algn="ctr"/>
            <a:r>
              <a:rPr lang="it-IT" sz="1000" dirty="0">
                <a:solidFill>
                  <a:srgbClr val="FF0000"/>
                </a:solidFill>
              </a:rPr>
              <a:t>Consigli di Fraternità 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98CD24F0-0EF9-CC4B-8350-DC91C64AF668}"/>
              </a:ext>
            </a:extLst>
          </p:cNvPr>
          <p:cNvSpPr/>
          <p:nvPr/>
        </p:nvSpPr>
        <p:spPr>
          <a:xfrm>
            <a:off x="1397897" y="5122509"/>
            <a:ext cx="6342184" cy="4308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>
                <a:solidFill>
                  <a:schemeClr val="tx1"/>
                </a:solidFill>
              </a:rPr>
              <a:t>Componenti di Fraternità (Novizi e Professi)</a:t>
            </a:r>
          </a:p>
        </p:txBody>
      </p:sp>
      <p:sp>
        <p:nvSpPr>
          <p:cNvPr id="52" name="Freccia giù 51">
            <a:extLst>
              <a:ext uri="{FF2B5EF4-FFF2-40B4-BE49-F238E27FC236}">
                <a16:creationId xmlns:a16="http://schemas.microsoft.com/office/drawing/2014/main" id="{7572368B-157A-F946-90B2-2F41145AE8CB}"/>
              </a:ext>
            </a:extLst>
          </p:cNvPr>
          <p:cNvSpPr/>
          <p:nvPr/>
        </p:nvSpPr>
        <p:spPr>
          <a:xfrm>
            <a:off x="3059641" y="2714891"/>
            <a:ext cx="281354" cy="21101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3" name="Freccia giù 52">
            <a:extLst>
              <a:ext uri="{FF2B5EF4-FFF2-40B4-BE49-F238E27FC236}">
                <a16:creationId xmlns:a16="http://schemas.microsoft.com/office/drawing/2014/main" id="{19CF9EA4-9948-944B-8063-E3B719070F2D}"/>
              </a:ext>
            </a:extLst>
          </p:cNvPr>
          <p:cNvSpPr/>
          <p:nvPr/>
        </p:nvSpPr>
        <p:spPr>
          <a:xfrm>
            <a:off x="3083087" y="4039593"/>
            <a:ext cx="281354" cy="211016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4" name="Freccia giù 53">
            <a:extLst>
              <a:ext uri="{FF2B5EF4-FFF2-40B4-BE49-F238E27FC236}">
                <a16:creationId xmlns:a16="http://schemas.microsoft.com/office/drawing/2014/main" id="{8636177B-7A06-EA46-A627-BE33414CAE64}"/>
              </a:ext>
            </a:extLst>
          </p:cNvPr>
          <p:cNvSpPr/>
          <p:nvPr/>
        </p:nvSpPr>
        <p:spPr>
          <a:xfrm>
            <a:off x="3062573" y="4871920"/>
            <a:ext cx="281354" cy="211016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5707ABC-4366-1D49-A3BF-A995E0AC9F2E}"/>
              </a:ext>
            </a:extLst>
          </p:cNvPr>
          <p:cNvSpPr/>
          <p:nvPr/>
        </p:nvSpPr>
        <p:spPr>
          <a:xfrm>
            <a:off x="4319873" y="1670070"/>
            <a:ext cx="1441938" cy="430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Titolare del trattamento</a:t>
            </a:r>
          </a:p>
          <a:p>
            <a:pPr algn="ctr"/>
            <a:r>
              <a:rPr lang="it-IT" sz="1000" dirty="0"/>
              <a:t>Incaricati al trattamento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878A4E8F-F263-A84B-954D-D0735F44DCDD}"/>
              </a:ext>
            </a:extLst>
          </p:cNvPr>
          <p:cNvSpPr/>
          <p:nvPr/>
        </p:nvSpPr>
        <p:spPr>
          <a:xfrm>
            <a:off x="5413049" y="2206398"/>
            <a:ext cx="1702777" cy="470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Responsabili</a:t>
            </a:r>
          </a:p>
          <a:p>
            <a:pPr algn="ctr"/>
            <a:r>
              <a:rPr lang="it-IT" sz="1000" dirty="0"/>
              <a:t>(ad es.: Sito, Commercialista, Paghe, etc.)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5EC41461-25EE-8B45-A17E-250156451A97}"/>
              </a:ext>
            </a:extLst>
          </p:cNvPr>
          <p:cNvSpPr/>
          <p:nvPr/>
        </p:nvSpPr>
        <p:spPr>
          <a:xfrm>
            <a:off x="5413048" y="2742726"/>
            <a:ext cx="1702777" cy="430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DPO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EE7788F8-D1EE-5448-8ADF-4550392E52BF}"/>
              </a:ext>
            </a:extLst>
          </p:cNvPr>
          <p:cNvSpPr/>
          <p:nvPr/>
        </p:nvSpPr>
        <p:spPr>
          <a:xfrm>
            <a:off x="4322801" y="3528174"/>
            <a:ext cx="1441938" cy="430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Delegato Regionale al trattamento</a:t>
            </a:r>
          </a:p>
          <a:p>
            <a:pPr algn="ctr"/>
            <a:r>
              <a:rPr lang="it-IT" sz="1000" dirty="0"/>
              <a:t>Incaricati al trattamento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834D18FC-6D65-FA45-BEB6-96265404397C}"/>
              </a:ext>
            </a:extLst>
          </p:cNvPr>
          <p:cNvSpPr/>
          <p:nvPr/>
        </p:nvSpPr>
        <p:spPr>
          <a:xfrm>
            <a:off x="4331593" y="4328267"/>
            <a:ext cx="1441938" cy="430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000" dirty="0"/>
              <a:t>Delegato di Fraternità al trattamento</a:t>
            </a:r>
          </a:p>
          <a:p>
            <a:pPr algn="ctr"/>
            <a:r>
              <a:rPr lang="it-IT" sz="1000" dirty="0"/>
              <a:t>Incaricati al trattamento</a:t>
            </a:r>
          </a:p>
        </p:txBody>
      </p:sp>
      <p:cxnSp>
        <p:nvCxnSpPr>
          <p:cNvPr id="60" name="Connettore 4 59">
            <a:extLst>
              <a:ext uri="{FF2B5EF4-FFF2-40B4-BE49-F238E27FC236}">
                <a16:creationId xmlns:a16="http://schemas.microsoft.com/office/drawing/2014/main" id="{EC679F95-E431-F345-BCD2-C8FA39878D0A}"/>
              </a:ext>
            </a:extLst>
          </p:cNvPr>
          <p:cNvCxnSpPr>
            <a:stCxn id="55" idx="2"/>
            <a:endCxn id="58" idx="0"/>
          </p:cNvCxnSpPr>
          <p:nvPr/>
        </p:nvCxnSpPr>
        <p:spPr>
          <a:xfrm rot="16200000" flipH="1">
            <a:off x="4328666" y="2813069"/>
            <a:ext cx="1427281" cy="2928"/>
          </a:xfrm>
          <a:prstGeom prst="bentConnector3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Connettore 1 60">
            <a:extLst>
              <a:ext uri="{FF2B5EF4-FFF2-40B4-BE49-F238E27FC236}">
                <a16:creationId xmlns:a16="http://schemas.microsoft.com/office/drawing/2014/main" id="{D3502258-E743-EC4F-AA55-09CDDC6C655B}"/>
              </a:ext>
            </a:extLst>
          </p:cNvPr>
          <p:cNvCxnSpPr>
            <a:cxnSpLocks/>
          </p:cNvCxnSpPr>
          <p:nvPr/>
        </p:nvCxnSpPr>
        <p:spPr>
          <a:xfrm>
            <a:off x="5040842" y="2421809"/>
            <a:ext cx="37220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Connettore 1 61">
            <a:extLst>
              <a:ext uri="{FF2B5EF4-FFF2-40B4-BE49-F238E27FC236}">
                <a16:creationId xmlns:a16="http://schemas.microsoft.com/office/drawing/2014/main" id="{50F5AA36-0214-3548-AE3C-750E125CCE23}"/>
              </a:ext>
            </a:extLst>
          </p:cNvPr>
          <p:cNvCxnSpPr>
            <a:cxnSpLocks/>
          </p:cNvCxnSpPr>
          <p:nvPr/>
        </p:nvCxnSpPr>
        <p:spPr>
          <a:xfrm>
            <a:off x="5043776" y="2952278"/>
            <a:ext cx="37220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nettore 1 62">
            <a:extLst>
              <a:ext uri="{FF2B5EF4-FFF2-40B4-BE49-F238E27FC236}">
                <a16:creationId xmlns:a16="http://schemas.microsoft.com/office/drawing/2014/main" id="{45681CAE-E187-754A-B780-625B149E47F0}"/>
              </a:ext>
            </a:extLst>
          </p:cNvPr>
          <p:cNvCxnSpPr>
            <a:cxnSpLocks/>
            <a:stCxn id="59" idx="2"/>
          </p:cNvCxnSpPr>
          <p:nvPr/>
        </p:nvCxnSpPr>
        <p:spPr>
          <a:xfrm flipH="1">
            <a:off x="5048166" y="4759090"/>
            <a:ext cx="4396" cy="3634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nettore 1 63">
            <a:extLst>
              <a:ext uri="{FF2B5EF4-FFF2-40B4-BE49-F238E27FC236}">
                <a16:creationId xmlns:a16="http://schemas.microsoft.com/office/drawing/2014/main" id="{47210D85-0B09-EA40-B7AC-3064A0F8D8B7}"/>
              </a:ext>
            </a:extLst>
          </p:cNvPr>
          <p:cNvCxnSpPr>
            <a:cxnSpLocks/>
          </p:cNvCxnSpPr>
          <p:nvPr/>
        </p:nvCxnSpPr>
        <p:spPr>
          <a:xfrm flipH="1">
            <a:off x="5048166" y="3950203"/>
            <a:ext cx="4396" cy="36341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60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1394" y="495300"/>
            <a:ext cx="6040206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L’INTERESSATO</a:t>
            </a:r>
          </a:p>
        </p:txBody>
      </p:sp>
      <p:sp>
        <p:nvSpPr>
          <p:cNvPr id="11" name="object 6"/>
          <p:cNvSpPr/>
          <p:nvPr/>
        </p:nvSpPr>
        <p:spPr>
          <a:xfrm>
            <a:off x="801510" y="495300"/>
            <a:ext cx="1790700" cy="91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24"/>
          <p:cNvSpPr txBox="1"/>
          <p:nvPr/>
        </p:nvSpPr>
        <p:spPr>
          <a:xfrm>
            <a:off x="801510" y="1561205"/>
            <a:ext cx="7522076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480">
              <a:lnSpc>
                <a:spcPct val="100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L’Interessato è il soggetto dei dati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, ossia la persona fisica alla quale i dati personali si riferiscono.</a:t>
            </a:r>
          </a:p>
          <a:p>
            <a:pPr marL="12700" marR="30480">
              <a:lnSpc>
                <a:spcPct val="100000"/>
              </a:lnSpc>
            </a:pPr>
            <a:endParaRPr lang="it-IT" sz="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700" marR="30480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E’ un “</a:t>
            </a: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soggetto di diritti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”. E’ il “</a:t>
            </a: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proprietario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dei dati personali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”.</a:t>
            </a:r>
          </a:p>
          <a:p>
            <a:pPr marL="12700" marR="30480">
              <a:lnSpc>
                <a:spcPct val="100000"/>
              </a:lnSpc>
            </a:pPr>
            <a:endParaRPr lang="it-IT" sz="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700" marR="30480">
              <a:lnSpc>
                <a:spcPct val="100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CHI NON E’ UN INTERESSATO 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(Allo stato attuale della normativa): </a:t>
            </a:r>
          </a:p>
          <a:p>
            <a:pPr marL="12700" marR="30480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una persona giuridica, Ente o Associazione.</a:t>
            </a:r>
            <a:endParaRPr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3" name="object 24"/>
          <p:cNvSpPr txBox="1"/>
          <p:nvPr/>
        </p:nvSpPr>
        <p:spPr>
          <a:xfrm>
            <a:off x="801510" y="3210005"/>
            <a:ext cx="7674476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480">
              <a:lnSpc>
                <a:spcPct val="100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DIRITTI DELL’INTERESSATO:</a:t>
            </a:r>
          </a:p>
          <a:p>
            <a:pPr marL="12700" marR="30480">
              <a:lnSpc>
                <a:spcPct val="100000"/>
              </a:lnSpc>
            </a:pPr>
            <a:endParaRPr lang="it-IT" sz="8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700" marR="30480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Ha il diritto di </a:t>
            </a: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conoscere come i dati verranno utilizzati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 (art. 13) ed </a:t>
            </a: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esprimere il consenso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 o meno a questo utilizzo (art. 23).</a:t>
            </a:r>
          </a:p>
          <a:p>
            <a:pPr marL="12700" marR="30480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Ha il diritto di </a:t>
            </a: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accedere ai dati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, cioè di esaminare i dati per verificarne l’accuratezza (art. 7: origine dei dati, finalità, modalità di trattamento, estremi del Titolare e del/dei Responsabile/i, soggetti ai quali possono essere comunicati).</a:t>
            </a:r>
          </a:p>
          <a:p>
            <a:pPr marL="12700" marR="30480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Ha il diritto alla </a:t>
            </a: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rettifica o aggiornamento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pPr marL="12700" marR="30480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Ha il </a:t>
            </a: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diritto all’oblio 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(2106/679/UE: Diritto alla cancellazione dei dati non pertinenti, non più finalizzati, revocarne il consenso, salvo altri motivi legittimi prevalenti (difesa, cronaca).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33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93676" y="495300"/>
            <a:ext cx="4149218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TITOLARE</a:t>
            </a:r>
          </a:p>
        </p:txBody>
      </p:sp>
      <p:sp>
        <p:nvSpPr>
          <p:cNvPr id="11" name="object 6"/>
          <p:cNvSpPr/>
          <p:nvPr/>
        </p:nvSpPr>
        <p:spPr>
          <a:xfrm>
            <a:off x="801510" y="495300"/>
            <a:ext cx="1790700" cy="91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262381" y="1589382"/>
            <a:ext cx="4149220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lang="it-IT" spc="-10" dirty="0">
                <a:solidFill>
                  <a:srgbClr val="303030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sona</a:t>
            </a:r>
            <a:r>
              <a:rPr sz="1800" spc="-1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f</a:t>
            </a:r>
            <a:r>
              <a:rPr sz="1800" spc="1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s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ca,</a:t>
            </a:r>
            <a:r>
              <a:rPr sz="1800" spc="-10" dirty="0">
                <a:solidFill>
                  <a:srgbClr val="303030"/>
                </a:solidFill>
                <a:latin typeface="Verdana"/>
                <a:cs typeface="Verdana"/>
              </a:rPr>
              <a:t> g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ur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303030"/>
                </a:solidFill>
                <a:latin typeface="Verdana"/>
                <a:cs typeface="Verdana"/>
              </a:rPr>
              <a:t>d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ca, </a:t>
            </a:r>
            <a:r>
              <a:rPr sz="1800" spc="-10" dirty="0">
                <a:solidFill>
                  <a:srgbClr val="303030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u</a:t>
            </a:r>
            <a:r>
              <a:rPr sz="1800" spc="-10" dirty="0">
                <a:solidFill>
                  <a:srgbClr val="303030"/>
                </a:solidFill>
                <a:latin typeface="Verdana"/>
                <a:cs typeface="Verdana"/>
              </a:rPr>
              <a:t>bb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li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ca am</a:t>
            </a:r>
            <a:r>
              <a:rPr sz="1800" spc="-10" dirty="0">
                <a:solidFill>
                  <a:srgbClr val="303030"/>
                </a:solidFill>
                <a:latin typeface="Verdana"/>
                <a:cs typeface="Verdana"/>
              </a:rPr>
              <a:t>m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n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st</a:t>
            </a:r>
            <a:r>
              <a:rPr sz="1800" spc="-45" dirty="0">
                <a:solidFill>
                  <a:srgbClr val="30303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az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one, en</a:t>
            </a:r>
            <a:r>
              <a:rPr sz="1800" spc="-10" dirty="0">
                <a:solidFill>
                  <a:srgbClr val="303030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e o as</a:t>
            </a:r>
            <a:r>
              <a:rPr sz="1800" spc="-10" dirty="0">
                <a:solidFill>
                  <a:srgbClr val="303030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oc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az</a:t>
            </a:r>
            <a:r>
              <a:rPr sz="1800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one</a:t>
            </a:r>
            <a:r>
              <a:rPr sz="1800" spc="-1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03030"/>
                </a:solidFill>
                <a:latin typeface="Verdana"/>
                <a:cs typeface="Verdana"/>
              </a:rPr>
              <a:t>a cui 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com</a:t>
            </a:r>
            <a:r>
              <a:rPr sz="1800" b="1" spc="-10" dirty="0">
                <a:solidFill>
                  <a:srgbClr val="303030"/>
                </a:solidFill>
                <a:latin typeface="Verdana"/>
                <a:cs typeface="Verdana"/>
              </a:rPr>
              <a:t>p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1800" b="1" spc="-10" dirty="0">
                <a:solidFill>
                  <a:srgbClr val="303030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1800" b="1" spc="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 d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800" b="1" spc="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1800" b="1" spc="5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one</a:t>
            </a:r>
            <a:r>
              <a:rPr sz="18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c</a:t>
            </a:r>
            <a:r>
              <a:rPr sz="1800" b="1" spc="5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rca </a:t>
            </a:r>
            <a:r>
              <a:rPr sz="1800" b="1" spc="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e f</a:t>
            </a:r>
            <a:r>
              <a:rPr sz="1800" b="1" spc="10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na</a:t>
            </a:r>
            <a:r>
              <a:rPr sz="1800" b="1" spc="5" dirty="0">
                <a:solidFill>
                  <a:srgbClr val="303030"/>
                </a:solidFill>
                <a:latin typeface="Verdana"/>
                <a:cs typeface="Verdana"/>
              </a:rPr>
              <a:t>li</a:t>
            </a:r>
            <a:r>
              <a:rPr sz="1800" b="1" spc="-5" dirty="0">
                <a:solidFill>
                  <a:srgbClr val="303030"/>
                </a:solidFill>
                <a:latin typeface="Verdana"/>
                <a:cs typeface="Verdana"/>
              </a:rPr>
              <a:t>tà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,</a:t>
            </a:r>
            <a:r>
              <a:rPr sz="1800" b="1" spc="-3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1800" b="1" spc="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e mo</a:t>
            </a:r>
            <a:r>
              <a:rPr sz="1800" b="1" spc="-10" dirty="0">
                <a:solidFill>
                  <a:srgbClr val="303030"/>
                </a:solidFill>
                <a:latin typeface="Verdana"/>
                <a:cs typeface="Verdana"/>
              </a:rPr>
              <a:t>d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a</a:t>
            </a:r>
            <a:r>
              <a:rPr sz="1800" b="1" spc="5" dirty="0">
                <a:solidFill>
                  <a:srgbClr val="303030"/>
                </a:solidFill>
                <a:latin typeface="Verdana"/>
                <a:cs typeface="Verdana"/>
              </a:rPr>
              <a:t>li</a:t>
            </a:r>
            <a:r>
              <a:rPr sz="1800" b="1" spc="-5" dirty="0">
                <a:solidFill>
                  <a:srgbClr val="303030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à</a:t>
            </a:r>
            <a:r>
              <a:rPr sz="1800" b="1" spc="-10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e</a:t>
            </a:r>
            <a:r>
              <a:rPr sz="1800" b="1" spc="5" dirty="0">
                <a:solidFill>
                  <a:srgbClr val="30303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303030"/>
                </a:solidFill>
                <a:latin typeface="Verdana"/>
                <a:cs typeface="Verdana"/>
              </a:rPr>
              <a:t>g</a:t>
            </a:r>
            <a:r>
              <a:rPr sz="1800" b="1" spc="5" dirty="0">
                <a:solidFill>
                  <a:srgbClr val="303030"/>
                </a:solidFill>
                <a:latin typeface="Verdana"/>
                <a:cs typeface="Verdana"/>
              </a:rPr>
              <a:t>l</a:t>
            </a:r>
            <a:r>
              <a:rPr sz="1800" b="1" dirty="0">
                <a:solidFill>
                  <a:srgbClr val="303030"/>
                </a:solidFill>
                <a:latin typeface="Verdana"/>
                <a:cs typeface="Verdana"/>
              </a:rPr>
              <a:t>i</a:t>
            </a:r>
            <a:r>
              <a:rPr lang="it-IT" sz="1800" b="1" dirty="0">
                <a:solidFill>
                  <a:srgbClr val="303030"/>
                </a:solidFill>
                <a:latin typeface="Verdana"/>
                <a:cs typeface="Verdana"/>
              </a:rPr>
              <a:t> strumenti per il trattamento</a:t>
            </a:r>
            <a:endParaRPr lang="it-IT" sz="1800" dirty="0">
              <a:solidFill>
                <a:srgbClr val="303030"/>
              </a:solidFill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</a:pPr>
            <a:endParaRPr lang="it-IT" b="1" dirty="0">
              <a:solidFill>
                <a:srgbClr val="303030"/>
              </a:solidFill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</a:pPr>
            <a:r>
              <a:rPr lang="it-IT" sz="1800" dirty="0">
                <a:solidFill>
                  <a:srgbClr val="303030"/>
                </a:solidFill>
                <a:latin typeface="Verdana"/>
                <a:cs typeface="Verdana"/>
              </a:rPr>
              <a:t>E’ colui che stabilisce </a:t>
            </a:r>
            <a:r>
              <a:rPr lang="it-IT" sz="1800" b="1" dirty="0">
                <a:solidFill>
                  <a:srgbClr val="303030"/>
                </a:solidFill>
                <a:latin typeface="Verdana"/>
                <a:cs typeface="Verdana"/>
              </a:rPr>
              <a:t>cosa fare con i dati, come farlo, con quali mezzi, come proteggerli.</a:t>
            </a:r>
            <a:endParaRPr lang="it-IT" sz="1800" dirty="0">
              <a:solidFill>
                <a:srgbClr val="303030"/>
              </a:solidFill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</a:pPr>
            <a:endParaRPr lang="it-IT" dirty="0">
              <a:solidFill>
                <a:srgbClr val="303030"/>
              </a:solidFill>
              <a:latin typeface="Verdana"/>
              <a:cs typeface="Verdana"/>
            </a:endParaRPr>
          </a:p>
          <a:p>
            <a:pPr marL="12700" marR="6350" algn="just">
              <a:lnSpc>
                <a:spcPct val="100000"/>
              </a:lnSpc>
            </a:pPr>
            <a:r>
              <a:rPr lang="it-IT" sz="1800" dirty="0">
                <a:solidFill>
                  <a:srgbClr val="303030"/>
                </a:solidFill>
                <a:latin typeface="Verdana"/>
                <a:cs typeface="Verdana"/>
              </a:rPr>
              <a:t>La Qualità di Titolare </a:t>
            </a:r>
            <a:r>
              <a:rPr lang="it-IT" sz="1800" b="1" dirty="0">
                <a:solidFill>
                  <a:srgbClr val="303030"/>
                </a:solidFill>
                <a:latin typeface="Verdana"/>
                <a:cs typeface="Verdana"/>
              </a:rPr>
              <a:t>discende direttamente dai poteri esercitati sui dati</a:t>
            </a:r>
            <a:r>
              <a:rPr lang="it-IT" sz="1800" dirty="0">
                <a:solidFill>
                  <a:srgbClr val="303030"/>
                </a:solidFill>
                <a:latin typeface="Verdana"/>
                <a:cs typeface="Verdana"/>
              </a:rPr>
              <a:t>, non è liberamente determinata.</a:t>
            </a:r>
            <a:endParaRPr sz="1800" dirty="0">
              <a:solidFill>
                <a:srgbClr val="303030"/>
              </a:solidFill>
              <a:latin typeface="Verdana"/>
              <a:cs typeface="Verdana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304800" y="2417000"/>
            <a:ext cx="3635375" cy="2570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CasellaDiTesto 16"/>
          <p:cNvSpPr txBox="1"/>
          <p:nvPr/>
        </p:nvSpPr>
        <p:spPr>
          <a:xfrm>
            <a:off x="801510" y="1437950"/>
            <a:ext cx="225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03030"/>
                </a:solidFill>
                <a:latin typeface="Verdana"/>
                <a:cs typeface="Verdana"/>
              </a:rPr>
              <a:t>Art. 4 c. 1 </a:t>
            </a:r>
            <a:r>
              <a:rPr lang="it-IT" dirty="0" err="1">
                <a:solidFill>
                  <a:srgbClr val="303030"/>
                </a:solidFill>
                <a:latin typeface="Verdana"/>
                <a:cs typeface="Verdana"/>
              </a:rPr>
              <a:t>lett</a:t>
            </a:r>
            <a:r>
              <a:rPr lang="it-IT" dirty="0">
                <a:solidFill>
                  <a:srgbClr val="303030"/>
                </a:solidFill>
                <a:latin typeface="Verdana"/>
                <a:cs typeface="Verdana"/>
              </a:rPr>
              <a:t>. </a:t>
            </a:r>
            <a:r>
              <a:rPr lang="it-IT" dirty="0" err="1">
                <a:solidFill>
                  <a:srgbClr val="303030"/>
                </a:solidFill>
                <a:latin typeface="Verdana"/>
                <a:cs typeface="Verdana"/>
              </a:rPr>
              <a:t>f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CB3600B4-6404-1041-B9B9-1AB41643525A}"/>
              </a:ext>
            </a:extLst>
          </p:cNvPr>
          <p:cNvSpPr/>
          <p:nvPr/>
        </p:nvSpPr>
        <p:spPr>
          <a:xfrm>
            <a:off x="1196789" y="3762208"/>
            <a:ext cx="1798643" cy="40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Delegato al trattamento</a:t>
            </a:r>
          </a:p>
        </p:txBody>
      </p:sp>
    </p:spTree>
    <p:extLst>
      <p:ext uri="{BB962C8B-B14F-4D97-AF65-F5344CB8AC3E}">
        <p14:creationId xmlns:p14="http://schemas.microsoft.com/office/powerpoint/2010/main" val="41313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6440" y="771950"/>
            <a:ext cx="5507146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RESPONSABILE</a:t>
            </a:r>
            <a:br>
              <a:rPr lang="it-IT" dirty="0"/>
            </a:br>
            <a:r>
              <a:rPr lang="it-IT" sz="3600" dirty="0"/>
              <a:t>del trattamento</a:t>
            </a:r>
          </a:p>
        </p:txBody>
      </p:sp>
      <p:sp>
        <p:nvSpPr>
          <p:cNvPr id="11" name="object 6"/>
          <p:cNvSpPr/>
          <p:nvPr/>
        </p:nvSpPr>
        <p:spPr>
          <a:xfrm>
            <a:off x="801510" y="495300"/>
            <a:ext cx="1790700" cy="91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4124072" y="1740282"/>
            <a:ext cx="4740169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1120">
              <a:lnSpc>
                <a:spcPct val="100000"/>
              </a:lnSpc>
            </a:pPr>
            <a:r>
              <a:rPr lang="it-IT" sz="1600" spc="-10" dirty="0">
                <a:solidFill>
                  <a:srgbClr val="303030"/>
                </a:solidFill>
                <a:latin typeface="Verdana"/>
                <a:cs typeface="Verdana"/>
              </a:rPr>
              <a:t>la persona fisica o giuridica, l'autorità pubblica, il servizio o altro organismo </a:t>
            </a:r>
            <a:r>
              <a:rPr lang="it-IT" sz="1600" b="1" spc="-10" dirty="0">
                <a:solidFill>
                  <a:srgbClr val="303030"/>
                </a:solidFill>
                <a:latin typeface="Verdana"/>
                <a:cs typeface="Verdana"/>
              </a:rPr>
              <a:t>che tratta dati personali per conto del titolare del trattamento</a:t>
            </a:r>
            <a:r>
              <a:rPr lang="it-IT" sz="1600" spc="-10" dirty="0">
                <a:solidFill>
                  <a:srgbClr val="303030"/>
                </a:solidFill>
                <a:latin typeface="Verdana"/>
                <a:cs typeface="Verdana"/>
              </a:rPr>
              <a:t>.</a:t>
            </a:r>
          </a:p>
          <a:p>
            <a:pPr marL="12700" marR="71120">
              <a:lnSpc>
                <a:spcPct val="100000"/>
              </a:lnSpc>
            </a:pPr>
            <a:endParaRPr lang="it-IT" sz="1600" dirty="0"/>
          </a:p>
          <a:p>
            <a:pPr marL="12700" marR="6350">
              <a:lnSpc>
                <a:spcPct val="100000"/>
              </a:lnSpc>
            </a:pPr>
            <a:r>
              <a:rPr lang="it-IT" sz="1600" spc="-10" dirty="0">
                <a:latin typeface="Verdana"/>
                <a:cs typeface="Verdana"/>
              </a:rPr>
              <a:t>L</a:t>
            </a:r>
            <a:r>
              <a:rPr lang="it-IT" sz="1600" dirty="0">
                <a:latin typeface="Verdana"/>
                <a:cs typeface="Verdana"/>
              </a:rPr>
              <a:t>a</a:t>
            </a:r>
            <a:r>
              <a:rPr lang="it-IT" sz="1600" spc="-10" dirty="0">
                <a:latin typeface="Verdana"/>
                <a:cs typeface="Verdana"/>
              </a:rPr>
              <a:t> </a:t>
            </a:r>
            <a:r>
              <a:rPr lang="it-IT" sz="1600" dirty="0">
                <a:latin typeface="Verdana"/>
                <a:cs typeface="Verdana"/>
              </a:rPr>
              <a:t>nom</a:t>
            </a:r>
            <a:r>
              <a:rPr lang="it-IT" sz="1600" spc="5" dirty="0">
                <a:latin typeface="Verdana"/>
                <a:cs typeface="Verdana"/>
              </a:rPr>
              <a:t>i</a:t>
            </a:r>
            <a:r>
              <a:rPr lang="it-IT" sz="1600" dirty="0">
                <a:latin typeface="Verdana"/>
                <a:cs typeface="Verdana"/>
              </a:rPr>
              <a:t>na</a:t>
            </a:r>
            <a:r>
              <a:rPr lang="it-IT" sz="1600" spc="-25" dirty="0">
                <a:latin typeface="Verdana"/>
                <a:cs typeface="Verdana"/>
              </a:rPr>
              <a:t> (</a:t>
            </a:r>
            <a:r>
              <a:rPr lang="it-IT" sz="1600" b="1" spc="-25" dirty="0">
                <a:latin typeface="Verdana"/>
                <a:cs typeface="Verdana"/>
              </a:rPr>
              <a:t>per iscritto</a:t>
            </a:r>
            <a:r>
              <a:rPr lang="it-IT" sz="1600" spc="-25" dirty="0">
                <a:latin typeface="Verdana"/>
                <a:cs typeface="Verdana"/>
              </a:rPr>
              <a:t>) </a:t>
            </a:r>
            <a:r>
              <a:rPr lang="it-IT" sz="1600" spc="-10" dirty="0">
                <a:latin typeface="Verdana"/>
                <a:cs typeface="Verdana"/>
              </a:rPr>
              <a:t>d</a:t>
            </a:r>
            <a:r>
              <a:rPr lang="it-IT" sz="1600" dirty="0">
                <a:latin typeface="Verdana"/>
                <a:cs typeface="Verdana"/>
              </a:rPr>
              <a:t>e</a:t>
            </a:r>
            <a:r>
              <a:rPr lang="it-IT" sz="1600" spc="-15" dirty="0">
                <a:latin typeface="Verdana"/>
                <a:cs typeface="Verdana"/>
              </a:rPr>
              <a:t>v</a:t>
            </a:r>
            <a:r>
              <a:rPr lang="it-IT" sz="1600" dirty="0">
                <a:latin typeface="Verdana"/>
                <a:cs typeface="Verdana"/>
              </a:rPr>
              <a:t>e</a:t>
            </a:r>
            <a:r>
              <a:rPr lang="it-IT" sz="1600" spc="20" dirty="0">
                <a:latin typeface="Verdana"/>
                <a:cs typeface="Verdana"/>
              </a:rPr>
              <a:t> </a:t>
            </a:r>
            <a:r>
              <a:rPr lang="it-IT" sz="1600" dirty="0">
                <a:latin typeface="Verdana"/>
                <a:cs typeface="Verdana"/>
              </a:rPr>
              <a:t>e</a:t>
            </a:r>
            <a:r>
              <a:rPr lang="it-IT" sz="1600" spc="-10" dirty="0">
                <a:latin typeface="Verdana"/>
                <a:cs typeface="Verdana"/>
              </a:rPr>
              <a:t>s</a:t>
            </a:r>
            <a:r>
              <a:rPr lang="it-IT" sz="1600" dirty="0">
                <a:latin typeface="Verdana"/>
                <a:cs typeface="Verdana"/>
              </a:rPr>
              <a:t>s</a:t>
            </a:r>
            <a:r>
              <a:rPr lang="it-IT" sz="1600" spc="-10" dirty="0">
                <a:latin typeface="Verdana"/>
                <a:cs typeface="Verdana"/>
              </a:rPr>
              <a:t>e</a:t>
            </a:r>
            <a:r>
              <a:rPr lang="it-IT" sz="1600" dirty="0">
                <a:latin typeface="Verdana"/>
                <a:cs typeface="Verdana"/>
              </a:rPr>
              <a:t>re</a:t>
            </a:r>
            <a:r>
              <a:rPr lang="it-IT" sz="1600" spc="5" dirty="0">
                <a:latin typeface="Verdana"/>
                <a:cs typeface="Verdana"/>
              </a:rPr>
              <a:t> </a:t>
            </a:r>
            <a:r>
              <a:rPr lang="it-IT" sz="1600" dirty="0">
                <a:latin typeface="Verdana"/>
                <a:cs typeface="Verdana"/>
              </a:rPr>
              <a:t>fatta s</a:t>
            </a:r>
            <a:r>
              <a:rPr lang="it-IT" sz="1600" spc="-10" dirty="0">
                <a:latin typeface="Verdana"/>
                <a:cs typeface="Verdana"/>
              </a:rPr>
              <a:t>e</a:t>
            </a:r>
            <a:r>
              <a:rPr lang="it-IT" sz="1600" dirty="0">
                <a:latin typeface="Verdana"/>
                <a:cs typeface="Verdana"/>
              </a:rPr>
              <a:t>con</a:t>
            </a:r>
            <a:r>
              <a:rPr lang="it-IT" sz="1600" spc="-10" dirty="0">
                <a:latin typeface="Verdana"/>
                <a:cs typeface="Verdana"/>
              </a:rPr>
              <a:t>d</a:t>
            </a:r>
            <a:r>
              <a:rPr lang="it-IT" sz="1600" dirty="0">
                <a:latin typeface="Verdana"/>
                <a:cs typeface="Verdana"/>
              </a:rPr>
              <a:t>o re</a:t>
            </a:r>
            <a:r>
              <a:rPr lang="it-IT" sz="1600" spc="-10" dirty="0">
                <a:latin typeface="Verdana"/>
                <a:cs typeface="Verdana"/>
              </a:rPr>
              <a:t>q</a:t>
            </a:r>
            <a:r>
              <a:rPr lang="it-IT" sz="1600" dirty="0">
                <a:latin typeface="Verdana"/>
                <a:cs typeface="Verdana"/>
              </a:rPr>
              <a:t>u</a:t>
            </a:r>
            <a:r>
              <a:rPr lang="it-IT" sz="1600" spc="5" dirty="0">
                <a:latin typeface="Verdana"/>
                <a:cs typeface="Verdana"/>
              </a:rPr>
              <a:t>i</a:t>
            </a:r>
            <a:r>
              <a:rPr lang="it-IT" sz="1600" dirty="0">
                <a:latin typeface="Verdana"/>
                <a:cs typeface="Verdana"/>
              </a:rPr>
              <a:t>s</a:t>
            </a:r>
            <a:r>
              <a:rPr lang="it-IT" sz="1600" spc="5" dirty="0">
                <a:latin typeface="Verdana"/>
                <a:cs typeface="Verdana"/>
              </a:rPr>
              <a:t>i</a:t>
            </a:r>
            <a:r>
              <a:rPr lang="it-IT" sz="1600" dirty="0">
                <a:latin typeface="Verdana"/>
                <a:cs typeface="Verdana"/>
              </a:rPr>
              <a:t>ti</a:t>
            </a:r>
            <a:r>
              <a:rPr lang="it-IT" sz="1600" spc="5" dirty="0">
                <a:latin typeface="Verdana"/>
                <a:cs typeface="Verdana"/>
              </a:rPr>
              <a:t> </a:t>
            </a:r>
            <a:r>
              <a:rPr lang="it-IT" sz="1600" dirty="0">
                <a:latin typeface="Verdana"/>
                <a:cs typeface="Verdana"/>
              </a:rPr>
              <a:t>di</a:t>
            </a:r>
            <a:r>
              <a:rPr lang="it-IT" sz="1600" spc="15" dirty="0">
                <a:latin typeface="Verdana"/>
                <a:cs typeface="Verdana"/>
              </a:rPr>
              <a:t> </a:t>
            </a:r>
            <a:r>
              <a:rPr lang="it-IT" sz="1600" spc="5" dirty="0">
                <a:latin typeface="Verdana"/>
                <a:cs typeface="Verdana"/>
              </a:rPr>
              <a:t>l</a:t>
            </a:r>
            <a:r>
              <a:rPr lang="it-IT" sz="1600" dirty="0">
                <a:latin typeface="Verdana"/>
                <a:cs typeface="Verdana"/>
              </a:rPr>
              <a:t>e</a:t>
            </a:r>
            <a:r>
              <a:rPr lang="it-IT" sz="1600" spc="-15" dirty="0">
                <a:latin typeface="Verdana"/>
                <a:cs typeface="Verdana"/>
              </a:rPr>
              <a:t>g</a:t>
            </a:r>
            <a:r>
              <a:rPr lang="it-IT" sz="1600" spc="-10" dirty="0">
                <a:latin typeface="Verdana"/>
                <a:cs typeface="Verdana"/>
              </a:rPr>
              <a:t>g</a:t>
            </a:r>
            <a:r>
              <a:rPr lang="it-IT" sz="1600" dirty="0">
                <a:latin typeface="Verdana"/>
                <a:cs typeface="Verdana"/>
              </a:rPr>
              <a:t>e</a:t>
            </a:r>
            <a:r>
              <a:rPr lang="it-IT" sz="1600" spc="20" dirty="0">
                <a:latin typeface="Verdana"/>
                <a:cs typeface="Verdana"/>
              </a:rPr>
              <a:t> </a:t>
            </a:r>
            <a:r>
              <a:rPr lang="it-IT" sz="1600" spc="5" dirty="0">
                <a:latin typeface="Verdana"/>
                <a:cs typeface="Verdana"/>
              </a:rPr>
              <a:t>i</a:t>
            </a:r>
            <a:r>
              <a:rPr lang="it-IT" sz="1600" dirty="0">
                <a:latin typeface="Verdana"/>
                <a:cs typeface="Verdana"/>
              </a:rPr>
              <a:t>n ordine a</a:t>
            </a:r>
            <a:r>
              <a:rPr lang="it-IT" sz="1600" spc="5" dirty="0">
                <a:latin typeface="Verdana"/>
                <a:cs typeface="Verdana"/>
              </a:rPr>
              <a:t>ll</a:t>
            </a:r>
            <a:r>
              <a:rPr lang="it-IT" sz="1600" dirty="0">
                <a:latin typeface="Verdana"/>
                <a:cs typeface="Verdana"/>
              </a:rPr>
              <a:t>a</a:t>
            </a:r>
            <a:r>
              <a:rPr lang="it-IT" sz="1600" spc="-25" dirty="0">
                <a:latin typeface="Verdana"/>
                <a:cs typeface="Verdana"/>
              </a:rPr>
              <a:t> </a:t>
            </a:r>
            <a:r>
              <a:rPr lang="it-IT" sz="1600" dirty="0">
                <a:latin typeface="Verdana"/>
                <a:cs typeface="Verdana"/>
              </a:rPr>
              <a:t>“</a:t>
            </a:r>
            <a:r>
              <a:rPr lang="it-IT" sz="1600" b="1" dirty="0">
                <a:latin typeface="Verdana"/>
                <a:cs typeface="Verdana"/>
              </a:rPr>
              <a:t>g</a:t>
            </a:r>
            <a:r>
              <a:rPr lang="it-IT" sz="1600" b="1" spc="-10" dirty="0">
                <a:latin typeface="Verdana"/>
                <a:cs typeface="Verdana"/>
              </a:rPr>
              <a:t>a</a:t>
            </a:r>
            <a:r>
              <a:rPr lang="it-IT" sz="1600" b="1" spc="-40" dirty="0">
                <a:latin typeface="Verdana"/>
                <a:cs typeface="Verdana"/>
              </a:rPr>
              <a:t>r</a:t>
            </a:r>
            <a:r>
              <a:rPr lang="it-IT" sz="1600" b="1" dirty="0">
                <a:latin typeface="Verdana"/>
                <a:cs typeface="Verdana"/>
              </a:rPr>
              <a:t>anz</a:t>
            </a:r>
            <a:r>
              <a:rPr lang="it-IT" sz="1600" b="1" spc="10" dirty="0">
                <a:latin typeface="Verdana"/>
                <a:cs typeface="Verdana"/>
              </a:rPr>
              <a:t>i</a:t>
            </a:r>
            <a:r>
              <a:rPr lang="it-IT" sz="1600" b="1" dirty="0">
                <a:latin typeface="Verdana"/>
                <a:cs typeface="Verdana"/>
              </a:rPr>
              <a:t>a</a:t>
            </a:r>
            <a:r>
              <a:rPr lang="it-IT" sz="1600" b="1" spc="-10" dirty="0">
                <a:latin typeface="Verdana"/>
                <a:cs typeface="Verdana"/>
              </a:rPr>
              <a:t> d</a:t>
            </a:r>
            <a:r>
              <a:rPr lang="it-IT" sz="1600" b="1" dirty="0">
                <a:latin typeface="Verdana"/>
                <a:cs typeface="Verdana"/>
              </a:rPr>
              <a:t>i</a:t>
            </a:r>
            <a:r>
              <a:rPr lang="it-IT" sz="1600" b="1" spc="10" dirty="0">
                <a:latin typeface="Verdana"/>
                <a:cs typeface="Verdana"/>
              </a:rPr>
              <a:t> </a:t>
            </a:r>
            <a:r>
              <a:rPr lang="it-IT" sz="1600" b="1" dirty="0">
                <a:latin typeface="Verdana"/>
                <a:cs typeface="Verdana"/>
              </a:rPr>
              <a:t>comp</a:t>
            </a:r>
            <a:r>
              <a:rPr lang="it-IT" sz="1600" b="1" spc="-10" dirty="0">
                <a:latin typeface="Verdana"/>
                <a:cs typeface="Verdana"/>
              </a:rPr>
              <a:t>e</a:t>
            </a:r>
            <a:r>
              <a:rPr lang="it-IT" sz="1600" b="1" dirty="0">
                <a:latin typeface="Verdana"/>
                <a:cs typeface="Verdana"/>
              </a:rPr>
              <a:t>t</a:t>
            </a:r>
            <a:r>
              <a:rPr lang="it-IT" sz="1600" b="1" spc="-10" dirty="0">
                <a:latin typeface="Verdana"/>
                <a:cs typeface="Verdana"/>
              </a:rPr>
              <a:t>e</a:t>
            </a:r>
            <a:r>
              <a:rPr lang="it-IT" sz="1600" b="1" dirty="0">
                <a:latin typeface="Verdana"/>
                <a:cs typeface="Verdana"/>
              </a:rPr>
              <a:t>nza</a:t>
            </a:r>
            <a:r>
              <a:rPr lang="it-IT" sz="1600" dirty="0">
                <a:latin typeface="Verdana"/>
                <a:cs typeface="Verdana"/>
              </a:rPr>
              <a:t>”.</a:t>
            </a:r>
          </a:p>
          <a:p>
            <a:pPr marL="12700" marR="6350">
              <a:lnSpc>
                <a:spcPct val="100000"/>
              </a:lnSpc>
            </a:pPr>
            <a:endParaRPr lang="it-IT" sz="1600" dirty="0">
              <a:latin typeface="Verdana"/>
              <a:cs typeface="Verdana"/>
            </a:endParaRPr>
          </a:p>
          <a:p>
            <a:pPr marL="12700" marR="6350">
              <a:lnSpc>
                <a:spcPct val="100000"/>
              </a:lnSpc>
            </a:pPr>
            <a:r>
              <a:rPr lang="it-IT" sz="1600" b="1" dirty="0">
                <a:latin typeface="Verdana"/>
                <a:cs typeface="Verdana"/>
              </a:rPr>
              <a:t>E’ solo “Esterno” (Interno = Delegato al trattamento = Incaricato)</a:t>
            </a:r>
            <a:endParaRPr lang="it-IT" sz="1600" b="1" dirty="0"/>
          </a:p>
          <a:p>
            <a:pPr marL="12700" marR="309880">
              <a:lnSpc>
                <a:spcPct val="100000"/>
              </a:lnSpc>
            </a:pPr>
            <a:r>
              <a:rPr lang="it-IT" sz="1600" spc="-5" dirty="0">
                <a:latin typeface="Verdana"/>
                <a:cs typeface="Verdana"/>
              </a:rPr>
              <a:t>Conco</a:t>
            </a:r>
            <a:r>
              <a:rPr lang="it-IT" sz="1600" dirty="0">
                <a:latin typeface="Verdana"/>
                <a:cs typeface="Verdana"/>
              </a:rPr>
              <a:t>rre</a:t>
            </a:r>
            <a:r>
              <a:rPr lang="it-IT" sz="1600" spc="-30" dirty="0">
                <a:latin typeface="Verdana"/>
                <a:cs typeface="Verdana"/>
              </a:rPr>
              <a:t> </a:t>
            </a:r>
            <a:r>
              <a:rPr lang="it-IT" sz="1600" dirty="0">
                <a:latin typeface="Verdana"/>
                <a:cs typeface="Verdana"/>
              </a:rPr>
              <a:t>con</a:t>
            </a:r>
            <a:r>
              <a:rPr lang="it-IT" sz="1600" spc="-5" dirty="0">
                <a:latin typeface="Verdana"/>
                <a:cs typeface="Verdana"/>
              </a:rPr>
              <a:t> </a:t>
            </a:r>
            <a:r>
              <a:rPr lang="it-IT" sz="1600" spc="5" dirty="0">
                <a:latin typeface="Verdana"/>
                <a:cs typeface="Verdana"/>
              </a:rPr>
              <a:t>i</a:t>
            </a:r>
            <a:r>
              <a:rPr lang="it-IT" sz="1600" dirty="0">
                <a:latin typeface="Verdana"/>
                <a:cs typeface="Verdana"/>
              </a:rPr>
              <a:t>l </a:t>
            </a:r>
            <a:r>
              <a:rPr lang="it-IT" sz="1600" spc="-10" dirty="0">
                <a:latin typeface="Verdana"/>
                <a:cs typeface="Verdana"/>
              </a:rPr>
              <a:t>T</a:t>
            </a:r>
            <a:r>
              <a:rPr lang="it-IT" sz="1600" spc="5" dirty="0">
                <a:latin typeface="Verdana"/>
                <a:cs typeface="Verdana"/>
              </a:rPr>
              <a:t>i</a:t>
            </a:r>
            <a:r>
              <a:rPr lang="it-IT" sz="1600" dirty="0">
                <a:latin typeface="Verdana"/>
                <a:cs typeface="Verdana"/>
              </a:rPr>
              <a:t>tolare</a:t>
            </a:r>
            <a:r>
              <a:rPr lang="it-IT" sz="1600" spc="-10" dirty="0">
                <a:latin typeface="Verdana"/>
                <a:cs typeface="Verdana"/>
              </a:rPr>
              <a:t> </a:t>
            </a:r>
            <a:r>
              <a:rPr lang="it-IT" sz="1600" dirty="0">
                <a:latin typeface="Verdana"/>
                <a:cs typeface="Verdana"/>
              </a:rPr>
              <a:t>n</a:t>
            </a:r>
            <a:r>
              <a:rPr lang="it-IT" sz="1600" spc="-5" dirty="0">
                <a:latin typeface="Verdana"/>
                <a:cs typeface="Verdana"/>
              </a:rPr>
              <a:t>e</a:t>
            </a:r>
            <a:r>
              <a:rPr lang="it-IT" sz="1600" spc="5" dirty="0">
                <a:latin typeface="Verdana"/>
                <a:cs typeface="Verdana"/>
              </a:rPr>
              <a:t>ll</a:t>
            </a:r>
            <a:r>
              <a:rPr lang="it-IT" sz="1600" dirty="0">
                <a:latin typeface="Verdana"/>
                <a:cs typeface="Verdana"/>
              </a:rPr>
              <a:t>a r</a:t>
            </a:r>
            <a:r>
              <a:rPr lang="it-IT" sz="1600" spc="-5" dirty="0">
                <a:latin typeface="Verdana"/>
                <a:cs typeface="Verdana"/>
              </a:rPr>
              <a:t>e</a:t>
            </a:r>
            <a:r>
              <a:rPr lang="it-IT" sz="1600" dirty="0">
                <a:latin typeface="Verdana"/>
                <a:cs typeface="Verdana"/>
              </a:rPr>
              <a:t>s</a:t>
            </a:r>
            <a:r>
              <a:rPr lang="it-IT" sz="1600" spc="-10" dirty="0">
                <a:latin typeface="Verdana"/>
                <a:cs typeface="Verdana"/>
              </a:rPr>
              <a:t>p</a:t>
            </a:r>
            <a:r>
              <a:rPr lang="it-IT" sz="1600" dirty="0">
                <a:latin typeface="Verdana"/>
                <a:cs typeface="Verdana"/>
              </a:rPr>
              <a:t>onsa</a:t>
            </a:r>
            <a:r>
              <a:rPr lang="it-IT" sz="1600" spc="-10" dirty="0">
                <a:latin typeface="Verdana"/>
                <a:cs typeface="Verdana"/>
              </a:rPr>
              <a:t>b</a:t>
            </a:r>
            <a:r>
              <a:rPr lang="it-IT" sz="1600" spc="5" dirty="0">
                <a:latin typeface="Verdana"/>
                <a:cs typeface="Verdana"/>
              </a:rPr>
              <a:t>ili</a:t>
            </a:r>
            <a:r>
              <a:rPr lang="it-IT" sz="1600" spc="-5" dirty="0">
                <a:latin typeface="Verdana"/>
                <a:cs typeface="Verdana"/>
              </a:rPr>
              <a:t>t</a:t>
            </a:r>
            <a:r>
              <a:rPr lang="it-IT" sz="1600" dirty="0">
                <a:latin typeface="Verdana"/>
                <a:cs typeface="Verdana"/>
              </a:rPr>
              <a:t>à</a:t>
            </a:r>
            <a:r>
              <a:rPr lang="it-IT" sz="1600" spc="-10" dirty="0">
                <a:latin typeface="Verdana"/>
                <a:cs typeface="Verdana"/>
              </a:rPr>
              <a:t> v</a:t>
            </a:r>
            <a:r>
              <a:rPr lang="it-IT" sz="1600" dirty="0">
                <a:latin typeface="Verdana"/>
                <a:cs typeface="Verdana"/>
              </a:rPr>
              <a:t>e</a:t>
            </a:r>
            <a:r>
              <a:rPr lang="it-IT" sz="1600" spc="-5" dirty="0">
                <a:latin typeface="Verdana"/>
                <a:cs typeface="Verdana"/>
              </a:rPr>
              <a:t>r</a:t>
            </a:r>
            <a:r>
              <a:rPr lang="it-IT" sz="1600" dirty="0">
                <a:latin typeface="Verdana"/>
                <a:cs typeface="Verdana"/>
              </a:rPr>
              <a:t>so</a:t>
            </a:r>
            <a:r>
              <a:rPr lang="it-IT" sz="1600" spc="-15" dirty="0">
                <a:latin typeface="Verdana"/>
                <a:cs typeface="Verdana"/>
              </a:rPr>
              <a:t> </a:t>
            </a:r>
            <a:r>
              <a:rPr lang="it-IT" sz="1600" spc="5" dirty="0">
                <a:latin typeface="Verdana"/>
                <a:cs typeface="Verdana"/>
              </a:rPr>
              <a:t>i</a:t>
            </a:r>
            <a:r>
              <a:rPr lang="it-IT" sz="1600" dirty="0">
                <a:latin typeface="Verdana"/>
                <a:cs typeface="Verdana"/>
              </a:rPr>
              <a:t>l</a:t>
            </a:r>
            <a:r>
              <a:rPr lang="it-IT" sz="1600" spc="10" dirty="0">
                <a:latin typeface="Verdana"/>
                <a:cs typeface="Verdana"/>
              </a:rPr>
              <a:t> </a:t>
            </a:r>
            <a:r>
              <a:rPr lang="it-IT" sz="1600" spc="-5" dirty="0">
                <a:latin typeface="Verdana"/>
                <a:cs typeface="Verdana"/>
              </a:rPr>
              <a:t>Ga</a:t>
            </a:r>
            <a:r>
              <a:rPr lang="it-IT" sz="1600" spc="-40" dirty="0">
                <a:latin typeface="Verdana"/>
                <a:cs typeface="Verdana"/>
              </a:rPr>
              <a:t>r</a:t>
            </a:r>
            <a:r>
              <a:rPr lang="it-IT" sz="1600" dirty="0">
                <a:latin typeface="Verdana"/>
                <a:cs typeface="Verdana"/>
              </a:rPr>
              <a:t>ante</a:t>
            </a:r>
            <a:r>
              <a:rPr lang="it-IT" sz="1600" spc="-10" dirty="0">
                <a:latin typeface="Verdana"/>
                <a:cs typeface="Verdana"/>
              </a:rPr>
              <a:t> </a:t>
            </a:r>
            <a:r>
              <a:rPr lang="it-IT" sz="1600" dirty="0">
                <a:latin typeface="Verdana"/>
                <a:cs typeface="Verdana"/>
              </a:rPr>
              <a:t>e </a:t>
            </a:r>
            <a:r>
              <a:rPr lang="it-IT" sz="1600" spc="5" dirty="0">
                <a:latin typeface="Verdana"/>
                <a:cs typeface="Verdana"/>
              </a:rPr>
              <a:t>l</a:t>
            </a:r>
            <a:r>
              <a:rPr lang="it-IT" sz="1600" dirty="0">
                <a:latin typeface="Verdana"/>
                <a:cs typeface="Verdana"/>
              </a:rPr>
              <a:t>’</a:t>
            </a:r>
            <a:r>
              <a:rPr lang="it-IT" sz="1600" spc="5" dirty="0">
                <a:latin typeface="Verdana"/>
                <a:cs typeface="Verdana"/>
              </a:rPr>
              <a:t>i</a:t>
            </a:r>
            <a:r>
              <a:rPr lang="it-IT" sz="1600" dirty="0">
                <a:latin typeface="Verdana"/>
                <a:cs typeface="Verdana"/>
              </a:rPr>
              <a:t>nte</a:t>
            </a:r>
            <a:r>
              <a:rPr lang="it-IT" sz="1600" spc="-10" dirty="0">
                <a:latin typeface="Verdana"/>
                <a:cs typeface="Verdana"/>
              </a:rPr>
              <a:t>r</a:t>
            </a:r>
            <a:r>
              <a:rPr lang="it-IT" sz="1600" dirty="0">
                <a:latin typeface="Verdana"/>
                <a:cs typeface="Verdana"/>
              </a:rPr>
              <a:t>e</a:t>
            </a:r>
            <a:r>
              <a:rPr lang="it-IT" sz="1600" spc="-10" dirty="0">
                <a:latin typeface="Verdana"/>
                <a:cs typeface="Verdana"/>
              </a:rPr>
              <a:t>s</a:t>
            </a:r>
            <a:r>
              <a:rPr lang="it-IT" sz="1600" dirty="0">
                <a:latin typeface="Verdana"/>
                <a:cs typeface="Verdana"/>
              </a:rPr>
              <a:t>sato.</a:t>
            </a:r>
          </a:p>
          <a:p>
            <a:pPr marL="12700" marR="309880">
              <a:lnSpc>
                <a:spcPct val="100000"/>
              </a:lnSpc>
            </a:pPr>
            <a:endParaRPr lang="it-IT" sz="1600" dirty="0">
              <a:latin typeface="Verdana"/>
              <a:cs typeface="Verdana"/>
            </a:endParaRPr>
          </a:p>
          <a:p>
            <a:pPr marL="12700" marR="309880"/>
            <a:r>
              <a:rPr lang="it-IT" sz="1600" dirty="0">
                <a:latin typeface="Verdana"/>
                <a:cs typeface="Verdana"/>
              </a:rPr>
              <a:t>Il Titolare ha il </a:t>
            </a:r>
            <a:r>
              <a:rPr lang="it-IT" sz="1600" b="1" dirty="0">
                <a:latin typeface="Verdana"/>
                <a:cs typeface="Verdana"/>
              </a:rPr>
              <a:t>dovere del Controllo</a:t>
            </a:r>
            <a:r>
              <a:rPr lang="it-IT" sz="1600" dirty="0">
                <a:latin typeface="Verdana"/>
                <a:cs typeface="Verdana"/>
              </a:rPr>
              <a:t> (art. 32 </a:t>
            </a:r>
            <a:r>
              <a:rPr lang="it-IT" sz="1600" dirty="0" err="1">
                <a:latin typeface="Verdana"/>
                <a:cs typeface="Verdana"/>
              </a:rPr>
              <a:t>let</a:t>
            </a:r>
            <a:r>
              <a:rPr lang="it-IT" sz="1600" dirty="0">
                <a:latin typeface="Verdana"/>
                <a:cs typeface="Verdana"/>
              </a:rPr>
              <a:t>. d)</a:t>
            </a:r>
          </a:p>
        </p:txBody>
      </p:sp>
      <p:sp>
        <p:nvSpPr>
          <p:cNvPr id="15" name="object 13"/>
          <p:cNvSpPr/>
          <p:nvPr/>
        </p:nvSpPr>
        <p:spPr>
          <a:xfrm>
            <a:off x="304800" y="2580475"/>
            <a:ext cx="3635375" cy="2570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CasellaDiTesto 2"/>
          <p:cNvSpPr txBox="1"/>
          <p:nvPr/>
        </p:nvSpPr>
        <p:spPr>
          <a:xfrm>
            <a:off x="803601" y="1417116"/>
            <a:ext cx="3136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303030"/>
                </a:solidFill>
                <a:latin typeface="Verdana"/>
                <a:cs typeface="Verdana"/>
              </a:rPr>
              <a:t>Art. 4 p.8 GDPR</a:t>
            </a:r>
          </a:p>
          <a:p>
            <a:r>
              <a:rPr lang="it-IT" sz="1400" dirty="0">
                <a:solidFill>
                  <a:srgbClr val="303030"/>
                </a:solidFill>
                <a:latin typeface="Verdana"/>
                <a:cs typeface="Verdana"/>
              </a:rPr>
              <a:t>Art. 4 c. 1 </a:t>
            </a:r>
            <a:r>
              <a:rPr lang="it-IT" sz="1400" dirty="0" err="1">
                <a:solidFill>
                  <a:srgbClr val="303030"/>
                </a:solidFill>
                <a:latin typeface="Verdana"/>
                <a:cs typeface="Verdana"/>
              </a:rPr>
              <a:t>lett</a:t>
            </a:r>
            <a:r>
              <a:rPr lang="it-IT" sz="1400" dirty="0">
                <a:solidFill>
                  <a:srgbClr val="303030"/>
                </a:solidFill>
                <a:latin typeface="Verdana"/>
                <a:cs typeface="Verdana"/>
              </a:rPr>
              <a:t>. G </a:t>
            </a:r>
            <a:r>
              <a:rPr lang="it-IT" sz="1400" dirty="0" err="1">
                <a:solidFill>
                  <a:srgbClr val="303030"/>
                </a:solidFill>
                <a:latin typeface="Verdana"/>
                <a:cs typeface="Verdana"/>
              </a:rPr>
              <a:t>DLgs</a:t>
            </a:r>
            <a:r>
              <a:rPr lang="it-IT" sz="1400" dirty="0">
                <a:solidFill>
                  <a:srgbClr val="303030"/>
                </a:solidFill>
                <a:latin typeface="Verdana"/>
                <a:cs typeface="Verdana"/>
              </a:rPr>
              <a:t> 196/03</a:t>
            </a:r>
          </a:p>
          <a:p>
            <a:r>
              <a:rPr lang="it-IT" sz="1400" dirty="0">
                <a:solidFill>
                  <a:srgbClr val="303030"/>
                </a:solidFill>
                <a:latin typeface="Verdana"/>
                <a:cs typeface="Verdana"/>
              </a:rPr>
              <a:t>Art. 29 DLGS 196/03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A5471411-9F3D-E44F-9E71-0FED38E013A5}"/>
              </a:ext>
            </a:extLst>
          </p:cNvPr>
          <p:cNvSpPr/>
          <p:nvPr/>
        </p:nvSpPr>
        <p:spPr>
          <a:xfrm>
            <a:off x="1223683" y="3923572"/>
            <a:ext cx="1798643" cy="40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Delegato al trattamento</a:t>
            </a:r>
          </a:p>
        </p:txBody>
      </p:sp>
    </p:spTree>
    <p:extLst>
      <p:ext uri="{BB962C8B-B14F-4D97-AF65-F5344CB8AC3E}">
        <p14:creationId xmlns:p14="http://schemas.microsoft.com/office/powerpoint/2010/main" val="142678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6440" y="557694"/>
            <a:ext cx="5507146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L’INCARICATO</a:t>
            </a:r>
            <a:endParaRPr lang="it-IT" sz="3300" dirty="0"/>
          </a:p>
        </p:txBody>
      </p:sp>
      <p:sp>
        <p:nvSpPr>
          <p:cNvPr id="11" name="object 6"/>
          <p:cNvSpPr/>
          <p:nvPr/>
        </p:nvSpPr>
        <p:spPr>
          <a:xfrm>
            <a:off x="801510" y="495300"/>
            <a:ext cx="1790700" cy="91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3998342" y="1652257"/>
            <a:ext cx="4740169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marR="431800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lang="it-IT" spc="-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sona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lang="it-IT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lang="it-IT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ca 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autori</a:t>
            </a:r>
            <a:r>
              <a:rPr lang="it-IT" b="1" spc="-5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zata</a:t>
            </a:r>
            <a:r>
              <a:rPr lang="it-IT" b="1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a com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lang="it-IT" b="1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lang="it-IT" b="1" spc="-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e o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lang="it-IT" b="1" spc="-4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az</a:t>
            </a:r>
            <a:r>
              <a:rPr lang="it-IT" b="1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oni 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i t</a:t>
            </a:r>
            <a:r>
              <a:rPr lang="it-IT" b="1" spc="-4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att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mento</a:t>
            </a:r>
            <a:r>
              <a:rPr lang="it-IT" b="1"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b="1" spc="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ati</a:t>
            </a:r>
            <a:r>
              <a:rPr lang="it-IT" b="1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dal</a:t>
            </a:r>
            <a:r>
              <a:rPr lang="it-IT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lang="it-IT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lang="it-IT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are o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 d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al</a:t>
            </a:r>
            <a:r>
              <a:rPr lang="it-IT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res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onsa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b</a:t>
            </a:r>
            <a:r>
              <a:rPr lang="it-IT" spc="5" dirty="0">
                <a:solidFill>
                  <a:srgbClr val="000000"/>
                </a:solidFill>
                <a:latin typeface="Verdana"/>
                <a:cs typeface="Verdana"/>
              </a:rPr>
              <a:t>il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e.</a:t>
            </a:r>
          </a:p>
          <a:p>
            <a:pPr marL="319405" marR="431800">
              <a:lnSpc>
                <a:spcPct val="100000"/>
              </a:lnSpc>
            </a:pPr>
            <a:endParaRPr lang="it-IT" sz="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>
              <a:lnSpc>
                <a:spcPct val="100000"/>
              </a:lnSpc>
            </a:pP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Dev’essere opportunamente 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designato per iscritto individuando l’ambito di trattamento consentito 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e deve ricevere 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istruzioni specifiche 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e opportuna </a:t>
            </a:r>
            <a:r>
              <a:rPr lang="it-IT" b="1" dirty="0">
                <a:solidFill>
                  <a:srgbClr val="000000"/>
                </a:solidFill>
                <a:latin typeface="Verdana"/>
                <a:cs typeface="Verdana"/>
              </a:rPr>
              <a:t>formazione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</a:p>
          <a:p>
            <a:pPr marL="319405" marR="431800">
              <a:lnSpc>
                <a:spcPct val="100000"/>
              </a:lnSpc>
            </a:pPr>
            <a:endParaRPr lang="it-IT" sz="800" dirty="0">
              <a:solidFill>
                <a:srgbClr val="000000"/>
              </a:solidFill>
            </a:endParaRPr>
          </a:p>
          <a:p>
            <a:pPr marL="319405" marR="369570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Compie fisicamente il trattamento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, ma non ha poteri decisionali su finalità, modalità, etc.</a:t>
            </a:r>
            <a:endParaRPr lang="it-IT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304800" y="2542750"/>
            <a:ext cx="3635375" cy="2570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CasellaDiTesto 2"/>
          <p:cNvSpPr txBox="1"/>
          <p:nvPr/>
        </p:nvSpPr>
        <p:spPr>
          <a:xfrm>
            <a:off x="728161" y="1425376"/>
            <a:ext cx="225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03030"/>
                </a:solidFill>
                <a:latin typeface="Verdana"/>
                <a:cs typeface="Verdana"/>
              </a:rPr>
              <a:t>Art. 4 c. 1 </a:t>
            </a:r>
            <a:r>
              <a:rPr lang="it-IT" dirty="0" err="1">
                <a:solidFill>
                  <a:srgbClr val="303030"/>
                </a:solidFill>
                <a:latin typeface="Verdana"/>
                <a:cs typeface="Verdana"/>
              </a:rPr>
              <a:t>lett</a:t>
            </a:r>
            <a:r>
              <a:rPr lang="it-IT" dirty="0">
                <a:solidFill>
                  <a:srgbClr val="303030"/>
                </a:solidFill>
                <a:latin typeface="Verdana"/>
                <a:cs typeface="Verdana"/>
              </a:rPr>
              <a:t>. h</a:t>
            </a:r>
          </a:p>
          <a:p>
            <a:r>
              <a:rPr lang="it-IT" dirty="0">
                <a:solidFill>
                  <a:srgbClr val="303030"/>
                </a:solidFill>
                <a:latin typeface="Verdana"/>
                <a:cs typeface="Verdana"/>
              </a:rPr>
              <a:t>Art. 30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C011270-2453-6240-BB7D-A4808A1DAACA}"/>
              </a:ext>
            </a:extLst>
          </p:cNvPr>
          <p:cNvSpPr/>
          <p:nvPr/>
        </p:nvSpPr>
        <p:spPr>
          <a:xfrm>
            <a:off x="1183342" y="3883231"/>
            <a:ext cx="1798643" cy="40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Delegato al trattamento</a:t>
            </a:r>
          </a:p>
        </p:txBody>
      </p:sp>
    </p:spTree>
    <p:extLst>
      <p:ext uri="{BB962C8B-B14F-4D97-AF65-F5344CB8AC3E}">
        <p14:creationId xmlns:p14="http://schemas.microsoft.com/office/powerpoint/2010/main" val="1175748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/>
          <p:nvPr/>
        </p:nvSpPr>
        <p:spPr>
          <a:xfrm>
            <a:off x="801510" y="495300"/>
            <a:ext cx="1790700" cy="91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839230" y="2155257"/>
            <a:ext cx="7899282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Figura professionale 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(persona fisica), in ambito informatico, 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finalizzata alla gestione e alla manutenzione di un Sistema Informativo o di sue componenti.</a:t>
            </a:r>
          </a:p>
          <a:p>
            <a:pPr marL="319405" marR="431800" algn="just">
              <a:lnSpc>
                <a:spcPct val="100000"/>
              </a:lnSpc>
            </a:pPr>
            <a:endParaRPr lang="it-IT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Nomina personale, per iscritto, individuando l’ambito di applicazione specifico, requisiti di esperienza e competenza tecnica, affidabilità.</a:t>
            </a:r>
          </a:p>
          <a:p>
            <a:pPr marL="319405" marR="431800" algn="just">
              <a:lnSpc>
                <a:spcPct val="100000"/>
              </a:lnSpc>
            </a:pPr>
            <a:endParaRPr lang="it-IT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Titolare: compiti di vigilanza e valutazione periodica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. Controllo tecnico: gestione dei file di log.</a:t>
            </a:r>
          </a:p>
          <a:p>
            <a:pPr marL="319405" marR="431800" algn="just">
              <a:lnSpc>
                <a:spcPct val="100000"/>
              </a:lnSpc>
            </a:pPr>
            <a:endParaRPr lang="it-IT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ADS Interno e Responsabile Esterno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 nel trattamento dei dati informatici.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0925" y="1463584"/>
            <a:ext cx="293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303030"/>
                </a:solidFill>
                <a:latin typeface="Verdana"/>
                <a:cs typeface="Verdana"/>
              </a:rPr>
              <a:t>Provv</a:t>
            </a:r>
            <a:r>
              <a:rPr lang="it-IT" dirty="0">
                <a:solidFill>
                  <a:srgbClr val="303030"/>
                </a:solidFill>
                <a:latin typeface="Verdana"/>
                <a:cs typeface="Verdana"/>
              </a:rPr>
              <a:t>. </a:t>
            </a:r>
            <a:r>
              <a:rPr lang="it-IT" dirty="0" err="1">
                <a:solidFill>
                  <a:srgbClr val="303030"/>
                </a:solidFill>
                <a:latin typeface="Verdana"/>
                <a:cs typeface="Verdana"/>
              </a:rPr>
              <a:t>Gar</a:t>
            </a:r>
            <a:r>
              <a:rPr lang="it-IT" dirty="0">
                <a:solidFill>
                  <a:srgbClr val="303030"/>
                </a:solidFill>
                <a:latin typeface="Verdana"/>
                <a:cs typeface="Verdana"/>
              </a:rPr>
              <a:t>. 28.11.2008</a:t>
            </a:r>
            <a:endParaRPr lang="it-IT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816440" y="1036025"/>
            <a:ext cx="5507146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AMMINISTRATORE</a:t>
            </a:r>
            <a:br>
              <a:rPr lang="it-IT" dirty="0"/>
            </a:br>
            <a:r>
              <a:rPr lang="it-IT" dirty="0"/>
              <a:t>di SISTEMA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34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1480073" y="6247070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– Il GDPR 2016/679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47070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604838" y="1456717"/>
            <a:ext cx="388937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it-IT" altLang="x-none" sz="2400">
                <a:ea typeface="Arial" charset="0"/>
                <a:cs typeface="Arial" charset="0"/>
              </a:rPr>
              <a:t>PARO ANDREA</a:t>
            </a:r>
          </a:p>
          <a:p>
            <a:pPr>
              <a:buFont typeface="Arial" charset="0"/>
              <a:buChar char="•"/>
            </a:pPr>
            <a:endParaRPr lang="it-IT" altLang="x-none" sz="1400">
              <a:ea typeface="Arial" charset="0"/>
              <a:cs typeface="Arial" charset="0"/>
            </a:endParaRPr>
          </a:p>
          <a:p>
            <a:endParaRPr lang="it-IT" altLang="x-none" sz="1400">
              <a:ea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it-IT" altLang="x-none" sz="1400">
                <a:ea typeface="Arial" charset="0"/>
                <a:cs typeface="Arial" charset="0"/>
              </a:rPr>
              <a:t>DPO e Consulente Privacy con più di 15 anni di esperienza specialistica Privacy</a:t>
            </a:r>
          </a:p>
          <a:p>
            <a:pPr>
              <a:buFont typeface="Arial" charset="0"/>
              <a:buChar char="•"/>
            </a:pPr>
            <a:r>
              <a:rPr lang="it-IT" altLang="x-none" sz="1400">
                <a:ea typeface="Arial" charset="0"/>
                <a:cs typeface="Arial" charset="0"/>
              </a:rPr>
              <a:t>Fondatore di Gemini Consult Srl e Studio Privacy</a:t>
            </a:r>
          </a:p>
          <a:p>
            <a:pPr>
              <a:buFont typeface="Arial" charset="0"/>
              <a:buChar char="•"/>
            </a:pPr>
            <a:r>
              <a:rPr lang="it-IT" altLang="x-none" sz="1400">
                <a:ea typeface="Arial" charset="0"/>
                <a:cs typeface="Arial" charset="0"/>
              </a:rPr>
              <a:t>Socio Fondatore Assoprivacy</a:t>
            </a:r>
          </a:p>
          <a:p>
            <a:pPr>
              <a:buFont typeface="Arial" charset="0"/>
              <a:buChar char="•"/>
            </a:pPr>
            <a:r>
              <a:rPr lang="it-IT" altLang="x-none" sz="1400">
                <a:ea typeface="Arial" charset="0"/>
                <a:cs typeface="Arial" charset="0"/>
              </a:rPr>
              <a:t>Associato Federprivacy</a:t>
            </a:r>
          </a:p>
          <a:p>
            <a:pPr>
              <a:buFont typeface="Arial" charset="0"/>
              <a:buChar char="•"/>
            </a:pPr>
            <a:r>
              <a:rPr lang="it-IT" altLang="x-none" sz="1400">
                <a:ea typeface="Arial" charset="0"/>
                <a:cs typeface="Arial" charset="0"/>
              </a:rPr>
              <a:t>Codice Nr. 2685 e Certificazione Liv. 5 Professional Partner ANIP</a:t>
            </a:r>
          </a:p>
          <a:p>
            <a:pPr>
              <a:buFont typeface="Arial" charset="0"/>
              <a:buChar char="•"/>
            </a:pPr>
            <a:r>
              <a:rPr lang="it-IT" altLang="x-none" sz="1400"/>
              <a:t>Certificato TÜV Italia CDP_026</a:t>
            </a:r>
            <a:endParaRPr lang="it-IT" altLang="x-none" sz="1400">
              <a:ea typeface="Arial" charset="0"/>
              <a:cs typeface="Arial" charset="0"/>
            </a:endParaRPr>
          </a:p>
          <a:p>
            <a:endParaRPr lang="it-IT" altLang="x-none" sz="800">
              <a:ea typeface="Arial" charset="0"/>
              <a:cs typeface="Arial" charset="0"/>
            </a:endParaRPr>
          </a:p>
          <a:p>
            <a:r>
              <a:rPr lang="it-IT" altLang="x-none" sz="1400"/>
              <a:t>paro@geminiconsult.it - Mob. 348.7427151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5966804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/>
          <p:cNvSpPr txBox="1">
            <a:spLocks/>
          </p:cNvSpPr>
          <p:nvPr/>
        </p:nvSpPr>
        <p:spPr>
          <a:xfrm>
            <a:off x="1720850" y="570892"/>
            <a:ext cx="5545138" cy="66992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dirty="0">
                <a:latin typeface="Impact" charset="0"/>
                <a:ea typeface="Impact" charset="0"/>
                <a:cs typeface="Impact" charset="0"/>
              </a:rPr>
              <a:t>PRESENTAZIONE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 bwMode="auto">
          <a:xfrm>
            <a:off x="4500563" y="1456717"/>
            <a:ext cx="4392612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it-IT" altLang="x-none" sz="1200" i="1"/>
              <a:t>PARO ANDREA, 50 anni sposato con 2 figlie. Da 30 anni si occupa di Sistemistica, Networking, Security IT e Consulenza in materia di sicurezza dei dati, con particolare riguardo alle tematiche Privacy.</a:t>
            </a:r>
            <a:endParaRPr lang="it-IT" altLang="x-none" sz="1200"/>
          </a:p>
          <a:p>
            <a:pPr algn="just"/>
            <a:r>
              <a:rPr lang="it-IT" altLang="x-none" sz="1200" i="1"/>
              <a:t>I suoi studi sono di estrazione tecnico-economica ed è certificato TÜV “Privacy Officer”, componente di Federprivacy e delegato Assoprivacy per il Veneto. E’ iscritto all’ANIP (Albo Nazionale Informatici Professionisti con il nr. 2685) ed è Presidente del Collegio di Treviso. E’ Titolare di Gemini Consult Srl, azienda nata nel 1997 e specializzata, oggi, in soluzioni di consulenza tecnico-legale sulla sicurezza e riservatezza delle informazioni. Inoltre è tra i fondatori di Studio Privacy, Privacy Consulting Group tra i più grandi d’Italia in termini di Clienti e Consulenze erogate.</a:t>
            </a:r>
            <a:endParaRPr lang="it-IT" altLang="x-none" sz="1200"/>
          </a:p>
          <a:p>
            <a:pPr algn="just"/>
            <a:r>
              <a:rPr lang="it-IT" altLang="x-none" sz="1200" i="1"/>
              <a:t>Attualmente è DPO per diverse Aziende Private, anche internazionali, e Pubbliche. Insieme al suo Gruppo di Lavoro cura la Consulenza Privacy per diverse centinaia di aziende ed enti sia privati che pubblici, appartenenti ai settori merceologici e/o produttivi più disparati. E’ specializzato nella progettazione, realizzazione e controllo di Sistemi di Gestione della raccolta e gestione delle informazioni e sul loro trattamento confidenziale e protezione. E’ Docente in diversi corsi di formazione in materia di Privacy ed uso sicuro delle tecnologie digitali.</a:t>
            </a:r>
            <a:endParaRPr lang="it-IT" altLang="x-none" sz="120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4739667"/>
            <a:ext cx="8953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12679"/>
            <a:ext cx="966787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4696804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240817"/>
            <a:ext cx="736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49279"/>
            <a:ext cx="1206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4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/>
          <p:nvPr/>
        </p:nvSpPr>
        <p:spPr>
          <a:xfrm>
            <a:off x="801510" y="495300"/>
            <a:ext cx="1790700" cy="91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839230" y="2004357"/>
            <a:ext cx="7899282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Nominato, obbligatoriamente, in determinati casi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 (P.A., trattamento su “larga scala” di dati sensibili e giudiziari, trattamenti che richiedono il controllo regolare e sistematico degli interessati).</a:t>
            </a:r>
          </a:p>
          <a:p>
            <a:pPr marL="319405" marR="431800" algn="just">
              <a:lnSpc>
                <a:spcPct val="100000"/>
              </a:lnSpc>
            </a:pPr>
            <a:endParaRPr lang="it-IT" sz="8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Nominato dal Titolare, il quale dovrà fornire le risorse (finanziarie e organizzative) necessarie per adempiere al proprio compito.</a:t>
            </a:r>
          </a:p>
          <a:p>
            <a:pPr marL="319405" marR="431800" algn="just">
              <a:lnSpc>
                <a:spcPct val="100000"/>
              </a:lnSpc>
            </a:pPr>
            <a:endParaRPr lang="it-IT" sz="8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Caratteristiche: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 adeguata conoscenza della normativa, indipendenza decisionale sui trattamenti/dati, senza conflitto d’interessi, competenza tecnico-legale.</a:t>
            </a:r>
          </a:p>
          <a:p>
            <a:pPr marL="319405" marR="431800" algn="just">
              <a:lnSpc>
                <a:spcPct val="100000"/>
              </a:lnSpc>
            </a:pPr>
            <a:endParaRPr lang="it-IT" sz="8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Compiti: 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consulenza sugli obblighi normativi, valutazioni d’impatto, autorizzazione al trattamento, sorvegliare il sistema, fornire pareri, cooperare con l’autorità Garante.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39229" y="1463584"/>
            <a:ext cx="225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303030"/>
                </a:solidFill>
                <a:latin typeface="Verdana"/>
                <a:cs typeface="Verdana"/>
              </a:rPr>
              <a:t>2016/679/CE</a:t>
            </a:r>
            <a:endParaRPr lang="it-IT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816440" y="948000"/>
            <a:ext cx="5507146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RESPONSABILE</a:t>
            </a:r>
            <a:br>
              <a:rPr lang="it-IT" dirty="0"/>
            </a:br>
            <a:r>
              <a:rPr lang="it-IT" sz="3600" dirty="0"/>
              <a:t>della protezione dei dati (DPO)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3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6"/>
          <p:cNvSpPr/>
          <p:nvPr/>
        </p:nvSpPr>
        <p:spPr>
          <a:xfrm>
            <a:off x="801510" y="495300"/>
            <a:ext cx="1790700" cy="913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5"/>
          <p:cNvSpPr txBox="1"/>
          <p:nvPr/>
        </p:nvSpPr>
        <p:spPr>
          <a:xfrm>
            <a:off x="0" y="2863495"/>
            <a:ext cx="9144000" cy="2806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Il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25" dirty="0">
                <a:solidFill>
                  <a:srgbClr val="000000"/>
                </a:solidFill>
                <a:latin typeface="Verdana"/>
                <a:cs typeface="Verdana"/>
              </a:rPr>
              <a:t>Ga</a:t>
            </a:r>
            <a:r>
              <a:rPr lang="it-IT" spc="-4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ante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è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n organo</a:t>
            </a:r>
            <a:r>
              <a:rPr lang="it-IT" spc="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co</a:t>
            </a:r>
            <a:r>
              <a:rPr lang="it-IT" spc="-2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legiale</a:t>
            </a:r>
            <a:r>
              <a:rPr lang="it-IT" spc="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ed</a:t>
            </a:r>
            <a:r>
              <a:rPr lang="it-IT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autonom</a:t>
            </a:r>
            <a:r>
              <a:rPr lang="it-IT" spc="-6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endParaRPr lang="it-IT" spc="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065" marR="6350" algn="ctr">
              <a:lnSpc>
                <a:spcPct val="100000"/>
              </a:lnSpc>
            </a:pP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che</a:t>
            </a:r>
            <a:r>
              <a:rPr lang="it-IT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ha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il </a:t>
            </a:r>
            <a:r>
              <a:rPr lang="it-IT" spc="-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lang="it-IT" spc="-2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lang="it-IT" spc="-3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ere</a:t>
            </a:r>
            <a:r>
              <a:rPr lang="it-IT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sti</a:t>
            </a:r>
            <a:r>
              <a:rPr lang="it-IT" spc="-2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uzion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it-IT" spc="-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e </a:t>
            </a:r>
            <a:r>
              <a:rPr lang="it-IT" spc="-2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spc="-5" dirty="0">
                <a:solidFill>
                  <a:srgbClr val="000000"/>
                </a:solidFill>
                <a:latin typeface="Verdana"/>
                <a:cs typeface="Verdana"/>
              </a:rPr>
              <a:t>gil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re</a:t>
            </a:r>
            <a:r>
              <a:rPr lang="it-IT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sui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lang="it-IT" spc="-3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att</a:t>
            </a:r>
            <a:r>
              <a:rPr lang="it-IT" spc="-2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men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</a:p>
          <a:p>
            <a:pPr marL="12065" marR="6350" algn="ctr">
              <a:lnSpc>
                <a:spcPct val="100000"/>
              </a:lnSpc>
            </a:pP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ef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ettu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ti in</a:t>
            </a:r>
            <a:r>
              <a:rPr lang="it-IT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ambito</a:t>
            </a:r>
            <a:r>
              <a:rPr lang="it-IT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nazionale.</a:t>
            </a:r>
            <a:endParaRPr lang="it-IT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2400"/>
              </a:lnSpc>
              <a:spcBef>
                <a:spcPts val="46"/>
              </a:spcBef>
            </a:pPr>
            <a:endParaRPr lang="it-IT" dirty="0">
              <a:solidFill>
                <a:srgbClr val="000000"/>
              </a:solidFill>
            </a:endParaRPr>
          </a:p>
          <a:p>
            <a:pPr marL="2540" algn="ctr"/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Il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20" dirty="0">
                <a:solidFill>
                  <a:srgbClr val="000000"/>
                </a:solidFill>
                <a:latin typeface="Verdana"/>
                <a:cs typeface="Verdana"/>
              </a:rPr>
              <a:t>ga</a:t>
            </a:r>
            <a:r>
              <a:rPr lang="it-IT" spc="-5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lang="it-IT" spc="-15" dirty="0">
                <a:solidFill>
                  <a:srgbClr val="000000"/>
                </a:solidFill>
                <a:latin typeface="Verdana"/>
                <a:cs typeface="Verdana"/>
              </a:rPr>
              <a:t>ante</a:t>
            </a:r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pc="-20" dirty="0">
                <a:solidFill>
                  <a:srgbClr val="000000"/>
                </a:solidFill>
                <a:latin typeface="Verdana"/>
                <a:cs typeface="Verdana"/>
              </a:rPr>
              <a:t>può:</a:t>
            </a:r>
          </a:p>
          <a:p>
            <a:pPr marL="2540" algn="ctr"/>
            <a:endParaRPr lang="it-IT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2376805" marR="1334135" indent="-1033780" algn="ctr"/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Ri</a:t>
            </a:r>
            <a:r>
              <a:rPr lang="it-IT" b="1" spc="-25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lang="it-IT" b="1" spc="-45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ere</a:t>
            </a:r>
            <a:r>
              <a:rPr lang="it-IT" b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segnalaz</a:t>
            </a:r>
            <a:r>
              <a:rPr lang="it-IT" b="1" spc="-2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oni ed Esposti</a:t>
            </a:r>
            <a:r>
              <a:rPr lang="it-IT" b="1" spc="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spc="-20" dirty="0">
                <a:solidFill>
                  <a:srgbClr val="000000"/>
                </a:solidFill>
                <a:latin typeface="Verdana"/>
                <a:cs typeface="Verdana"/>
              </a:rPr>
              <a:t>dagl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lang="it-IT" b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spc="-20" dirty="0">
                <a:solidFill>
                  <a:srgbClr val="000000"/>
                </a:solidFill>
                <a:latin typeface="Verdana"/>
                <a:cs typeface="Verdana"/>
              </a:rPr>
              <a:t>interes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sati </a:t>
            </a:r>
          </a:p>
          <a:p>
            <a:pPr marL="2376805" marR="1334135" indent="-1033780" algn="ctr"/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Ef</a:t>
            </a:r>
            <a:r>
              <a:rPr lang="it-IT" b="1" spc="-20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ettuare</a:t>
            </a:r>
            <a:r>
              <a:rPr lang="it-IT" b="1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ac</a:t>
            </a:r>
            <a:r>
              <a:rPr lang="it-IT" b="1" spc="-25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ertamenti</a:t>
            </a:r>
            <a:endParaRPr lang="it-IT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75" algn="ctr"/>
            <a:r>
              <a:rPr lang="it-IT" b="1" spc="-20" dirty="0">
                <a:solidFill>
                  <a:srgbClr val="000000"/>
                </a:solidFill>
                <a:latin typeface="Verdana"/>
                <a:cs typeface="Verdana"/>
              </a:rPr>
              <a:t>Commi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nare</a:t>
            </a:r>
            <a:r>
              <a:rPr lang="it-IT" b="1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sanzioni</a:t>
            </a:r>
            <a:r>
              <a:rPr lang="it-IT" b="1"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amminist</a:t>
            </a:r>
            <a:r>
              <a:rPr lang="it-IT" b="1" spc="-6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ati</a:t>
            </a:r>
            <a:r>
              <a:rPr lang="it-IT" b="1" spc="-5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</a:p>
          <a:p>
            <a:pPr marL="3175" algn="ctr"/>
            <a:r>
              <a:rPr lang="it-IT" b="1" spc="-15" dirty="0">
                <a:solidFill>
                  <a:srgbClr val="000000"/>
                </a:solidFill>
                <a:latin typeface="Verdana"/>
                <a:cs typeface="Verdana"/>
              </a:rPr>
              <a:t>Emanare Provvedimenti prescrittivi</a:t>
            </a:r>
            <a:endParaRPr lang="it-IT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816440" y="559796"/>
            <a:ext cx="5507146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GARANTE</a:t>
            </a:r>
            <a:endParaRPr lang="it-IT" sz="3600" dirty="0"/>
          </a:p>
        </p:txBody>
      </p:sp>
      <p:sp>
        <p:nvSpPr>
          <p:cNvPr id="10" name="object 10"/>
          <p:cNvSpPr/>
          <p:nvPr/>
        </p:nvSpPr>
        <p:spPr>
          <a:xfrm>
            <a:off x="839230" y="1638300"/>
            <a:ext cx="7738999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CasellaDiTesto 12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8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747" y="970830"/>
            <a:ext cx="8537333" cy="441119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000" dirty="0"/>
              <a:t>MODALITA’ PER UN TRATTAMENTO LECITO</a:t>
            </a:r>
            <a:br>
              <a:rPr lang="it-IT" sz="8000" dirty="0"/>
            </a:br>
            <a:r>
              <a:rPr lang="it-IT" sz="8000" dirty="0"/>
              <a:t>E PRINCIPI FONDAMENTALI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79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 txBox="1"/>
          <p:nvPr/>
        </p:nvSpPr>
        <p:spPr>
          <a:xfrm>
            <a:off x="839230" y="1599423"/>
            <a:ext cx="7899282" cy="418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marR="431800" algn="just">
              <a:lnSpc>
                <a:spcPct val="100000"/>
              </a:lnSpc>
            </a:pPr>
            <a:r>
              <a:rPr lang="it-IT" sz="1700" b="1" spc="-10" dirty="0">
                <a:solidFill>
                  <a:srgbClr val="000000"/>
                </a:solidFill>
                <a:latin typeface="Verdana"/>
                <a:cs typeface="Verdana"/>
              </a:rPr>
              <a:t>Un trattamento dei dati è lecito quando:</a:t>
            </a:r>
          </a:p>
          <a:p>
            <a:pPr marL="319405" marR="431800" algn="just">
              <a:lnSpc>
                <a:spcPct val="100000"/>
              </a:lnSpc>
            </a:pPr>
            <a:endParaRPr lang="it-IT" sz="17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sz="1700" b="1" spc="-10" dirty="0">
                <a:solidFill>
                  <a:srgbClr val="000000"/>
                </a:solidFill>
                <a:latin typeface="Verdana"/>
                <a:cs typeface="Verdana"/>
              </a:rPr>
              <a:t>Chi effettua il trattamento dà un’informativa </a:t>
            </a: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(Artt. 13 e 14 GDPR 2016/679) ovvero mette a conoscenza l’interessato di:</a:t>
            </a:r>
          </a:p>
          <a:p>
            <a:pPr marL="319405" marR="431800" algn="just">
              <a:lnSpc>
                <a:spcPct val="100000"/>
              </a:lnSpc>
            </a:pPr>
            <a:endParaRPr lang="it-IT" sz="17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605155" marR="431800" indent="-285750" algn="just">
              <a:lnSpc>
                <a:spcPct val="100000"/>
              </a:lnSpc>
              <a:buFont typeface="Arial"/>
              <a:buChar char="•"/>
            </a:pP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Origine dei suoi dati;</a:t>
            </a:r>
          </a:p>
          <a:p>
            <a:pPr marL="605155" marR="431800" indent="-285750" algn="just">
              <a:lnSpc>
                <a:spcPct val="100000"/>
              </a:lnSpc>
              <a:buFont typeface="Arial"/>
              <a:buChar char="•"/>
            </a:pP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Le finalità del trattamento (dettagliate);</a:t>
            </a:r>
          </a:p>
          <a:p>
            <a:pPr marL="605155" marR="431800" indent="-285750" algn="just">
              <a:lnSpc>
                <a:spcPct val="100000"/>
              </a:lnSpc>
              <a:buFont typeface="Arial"/>
              <a:buChar char="•"/>
            </a:pP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Le modalità del trattamento e i tempi di conservazione;</a:t>
            </a:r>
          </a:p>
          <a:p>
            <a:pPr marL="605155" marR="431800" indent="-285750" algn="just">
              <a:lnSpc>
                <a:spcPct val="100000"/>
              </a:lnSpc>
              <a:buFont typeface="Arial"/>
              <a:buChar char="•"/>
            </a:pP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Se i dati debbano o possano essere comunicati a terzi e/o all’estero;</a:t>
            </a:r>
          </a:p>
          <a:p>
            <a:pPr marL="605155" marR="431800" indent="-285750" algn="just">
              <a:lnSpc>
                <a:spcPct val="100000"/>
              </a:lnSpc>
              <a:buFont typeface="Arial"/>
              <a:buChar char="•"/>
            </a:pP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Soggetti o categorie ai quali i dati possono essere comunicati</a:t>
            </a:r>
          </a:p>
          <a:p>
            <a:pPr marL="605155" marR="431800" indent="-285750" algn="just">
              <a:lnSpc>
                <a:spcPct val="100000"/>
              </a:lnSpc>
              <a:buFont typeface="Arial"/>
              <a:buChar char="•"/>
            </a:pP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Chi sia il Titolare e il Responsabile del trattamento;</a:t>
            </a:r>
          </a:p>
          <a:p>
            <a:pPr marL="605155" marR="431800" indent="-285750" algn="just">
              <a:lnSpc>
                <a:spcPct val="100000"/>
              </a:lnSpc>
              <a:buFont typeface="Arial"/>
              <a:buChar char="•"/>
            </a:pP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Quali siano i diritti dell’interessato e a chi rivolgersi per esercitarli.</a:t>
            </a:r>
          </a:p>
          <a:p>
            <a:pPr marL="319405" marR="431800" algn="just">
              <a:lnSpc>
                <a:spcPct val="100000"/>
              </a:lnSpc>
            </a:pPr>
            <a:endParaRPr lang="it-IT" sz="17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Va consegnata </a:t>
            </a:r>
            <a:r>
              <a:rPr lang="it-IT" sz="1700" b="1" spc="-10" dirty="0">
                <a:solidFill>
                  <a:srgbClr val="000000"/>
                </a:solidFill>
                <a:latin typeface="Verdana"/>
                <a:cs typeface="Verdana"/>
              </a:rPr>
              <a:t>PRIMA</a:t>
            </a:r>
            <a:r>
              <a:rPr lang="it-IT" sz="1700" spc="-10" dirty="0">
                <a:solidFill>
                  <a:srgbClr val="000000"/>
                </a:solidFill>
                <a:latin typeface="Verdana"/>
                <a:cs typeface="Verdana"/>
              </a:rPr>
              <a:t> di effettuare le operazioni di trattamento.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39230" y="545037"/>
            <a:ext cx="7484356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TRATTAMENTO LECITO</a:t>
            </a:r>
            <a:r>
              <a:rPr lang="it-IT" sz="2700" dirty="0"/>
              <a:t> 1/2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3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 txBox="1"/>
          <p:nvPr/>
        </p:nvSpPr>
        <p:spPr>
          <a:xfrm>
            <a:off x="839230" y="1638027"/>
            <a:ext cx="7899282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Per procedere al trattamento, l’interessato, dopo aver ricevuto l’informativa DEVE ESPRIMERE il suo consenso 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(Artt. dal 5 al 11 GDPR 2016/679).</a:t>
            </a:r>
          </a:p>
          <a:p>
            <a:pPr marL="319405" marR="431800" algn="just">
              <a:lnSpc>
                <a:spcPct val="100000"/>
              </a:lnSpc>
            </a:pPr>
            <a:endParaRPr lang="it-IT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Il consenso può essere 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orale o scritto 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(se dati sensibili/giudiziari).</a:t>
            </a:r>
          </a:p>
          <a:p>
            <a:pPr marL="319405" marR="431800" algn="just">
              <a:lnSpc>
                <a:spcPct val="100000"/>
              </a:lnSpc>
            </a:pPr>
            <a:endParaRPr lang="it-IT" sz="8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E’ 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una forma di “contratto” 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tra il Titolare e l’Interessato. Dev’essere, quindi, espresso liberamente e differenziato per tipo di trattamento.</a:t>
            </a:r>
          </a:p>
          <a:p>
            <a:pPr marL="319405" marR="431800" algn="just">
              <a:lnSpc>
                <a:spcPct val="100000"/>
              </a:lnSpc>
            </a:pPr>
            <a:endParaRPr lang="it-IT" sz="8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L’interessato 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può revocarlo 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in qualsiasi momento.</a:t>
            </a:r>
          </a:p>
          <a:p>
            <a:pPr marL="319405" marR="431800" algn="just">
              <a:lnSpc>
                <a:spcPct val="100000"/>
              </a:lnSpc>
            </a:pPr>
            <a:endParaRPr lang="it-IT" sz="8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Non serve il consenso se: </a:t>
            </a: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pericolo di vita, richiesto per legge, diritto alla difesa, per la esecuzione di un contratto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 (ad es. per la fatturazione)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839230" y="545037"/>
            <a:ext cx="7484356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TRATTAMENTO LECITO</a:t>
            </a:r>
            <a:r>
              <a:rPr lang="it-IT" sz="3600" dirty="0"/>
              <a:t> 2/2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62000" y="351436"/>
            <a:ext cx="754380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/>
              <a:t>Consenso strumento di garanzia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762000" y="1368013"/>
            <a:ext cx="7543800" cy="47445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Il consenso dell’interessato al trattamento dei dati personali dovrà essere, come oggi, </a:t>
            </a: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preventivo e inequivocabile, anche quando espresso attraverso mezzi elettronici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(ad esempio, selezionando un’apposita casella in un sito web).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Per trattare i </a:t>
            </a: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dati sensibili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, il Regolamento prevede che il </a:t>
            </a: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consenso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deve essere anche «</a:t>
            </a: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esplicito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».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Viene </a:t>
            </a: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esclusa ogni forma di consenso tacito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(il silenzio, cioè, non equivale al consenso) oppure ottenuto proponendo a un interessato una serie di opzioni già selezionate.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Il consenso </a:t>
            </a: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potrà essere revocato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in ogni momento. I trattamenti effettuati fino a quel momento dal titolare sulla base del consenso rimarranno comunque legittimi.</a:t>
            </a:r>
          </a:p>
          <a:p>
            <a:pPr algn="just"/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I fornitori di servizi Internet e i social media, dovranno richiedere il consenso ai genitori o a chi esercita la potestà genitoriale per trattare i dati personali dei minori di 16 anni.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171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75438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CONSENSO PRIVACY OFS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4572000" y="1219200"/>
            <a:ext cx="3162300" cy="1027430"/>
          </a:xfrm>
          <a:custGeom>
            <a:avLst/>
            <a:gdLst/>
            <a:ahLst/>
            <a:cxnLst/>
            <a:rect l="l" t="t" r="r" b="b"/>
            <a:pathLst>
              <a:path w="3162300" h="1027430">
                <a:moveTo>
                  <a:pt x="0" y="0"/>
                </a:moveTo>
                <a:lnTo>
                  <a:pt x="316230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08C3F345-F8C0-A741-9DDF-7BD42D9E994B}"/>
              </a:ext>
            </a:extLst>
          </p:cNvPr>
          <p:cNvSpPr txBox="1"/>
          <p:nvPr/>
        </p:nvSpPr>
        <p:spPr>
          <a:xfrm>
            <a:off x="850959" y="1447800"/>
            <a:ext cx="7899282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405" marR="431800" algn="just">
              <a:lnSpc>
                <a:spcPct val="100000"/>
              </a:lnSpc>
            </a:pPr>
            <a:r>
              <a:rPr lang="it-IT" b="1" spc="-10" dirty="0">
                <a:solidFill>
                  <a:srgbClr val="000000"/>
                </a:solidFill>
                <a:latin typeface="Verdana"/>
                <a:cs typeface="Verdana"/>
              </a:rPr>
              <a:t>SARA’ PREDISPOSTA LA MODULISTICA PRIVACY A LIVELLO NAZIONAL E DISTRIBUITA A TUTTI I LIVELLI REGIONALI E DI FRATERNITA’:</a:t>
            </a:r>
            <a:endParaRPr lang="it-IT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19405" marR="431800" algn="just">
              <a:lnSpc>
                <a:spcPct val="100000"/>
              </a:lnSpc>
            </a:pPr>
            <a:endParaRPr lang="it-IT" sz="16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605155" marR="431800" indent="-285750" algn="just">
              <a:lnSpc>
                <a:spcPct val="100000"/>
              </a:lnSpc>
              <a:buFontTx/>
              <a:buChar char="-"/>
            </a:pPr>
            <a:r>
              <a:rPr lang="it-IT" sz="1600" spc="-10" dirty="0">
                <a:solidFill>
                  <a:srgbClr val="000000"/>
                </a:solidFill>
                <a:latin typeface="Verdana"/>
                <a:cs typeface="Verdana"/>
              </a:rPr>
              <a:t>Informativa Privacy per Professi e Novizi</a:t>
            </a:r>
          </a:p>
          <a:p>
            <a:pPr marL="605155" marR="431800" indent="-285750" algn="just">
              <a:lnSpc>
                <a:spcPct val="100000"/>
              </a:lnSpc>
              <a:buFontTx/>
              <a:buChar char="-"/>
            </a:pPr>
            <a:r>
              <a:rPr lang="it-IT" sz="1600" spc="-10" dirty="0">
                <a:solidFill>
                  <a:srgbClr val="000000"/>
                </a:solidFill>
                <a:latin typeface="Verdana"/>
                <a:cs typeface="Verdana"/>
              </a:rPr>
              <a:t>Consenso Privacy</a:t>
            </a:r>
          </a:p>
          <a:p>
            <a:pPr marL="605155" marR="431800" indent="-285750" algn="just">
              <a:lnSpc>
                <a:spcPct val="100000"/>
              </a:lnSpc>
              <a:buFontTx/>
              <a:buChar char="-"/>
            </a:pPr>
            <a:r>
              <a:rPr lang="it-IT" sz="1600" spc="-10" dirty="0">
                <a:solidFill>
                  <a:srgbClr val="000000"/>
                </a:solidFill>
                <a:latin typeface="Verdana"/>
                <a:cs typeface="Verdana"/>
              </a:rPr>
              <a:t>Modulo di «gestione anagrafica»</a:t>
            </a:r>
          </a:p>
          <a:p>
            <a:pPr marL="605155" marR="431800" indent="-285750" algn="just">
              <a:lnSpc>
                <a:spcPct val="100000"/>
              </a:lnSpc>
              <a:buFontTx/>
              <a:buChar char="-"/>
            </a:pPr>
            <a:endParaRPr lang="it-IT" sz="1600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605155" marR="431800" indent="-285750" algn="just">
              <a:lnSpc>
                <a:spcPct val="100000"/>
              </a:lnSpc>
              <a:buFontTx/>
              <a:buChar char="-"/>
            </a:pPr>
            <a:r>
              <a:rPr lang="it-IT" sz="1600" spc="-10" dirty="0">
                <a:solidFill>
                  <a:srgbClr val="000000"/>
                </a:solidFill>
                <a:latin typeface="Verdana"/>
                <a:cs typeface="Verdana"/>
              </a:rPr>
              <a:t>L’informativa e il consenso dovranno obbligatoriamente essere firmati da ciascun Professo e Novizio dell’OFS al momento dell’ingresso in Fraternità al momento della compilazione del modulo anagrafico.</a:t>
            </a:r>
          </a:p>
          <a:p>
            <a:pPr marL="605155" marR="431800" indent="-285750" algn="just">
              <a:lnSpc>
                <a:spcPct val="100000"/>
              </a:lnSpc>
              <a:buFontTx/>
              <a:buChar char="-"/>
            </a:pPr>
            <a:r>
              <a:rPr lang="it-IT" sz="1600" spc="-10" dirty="0">
                <a:solidFill>
                  <a:srgbClr val="000000"/>
                </a:solidFill>
                <a:latin typeface="Verdana"/>
                <a:cs typeface="Verdana"/>
              </a:rPr>
              <a:t>Non potranno essere »gestiti» dati di chi non ha sottoscritto il consenso Privacy</a:t>
            </a:r>
          </a:p>
          <a:p>
            <a:pPr marL="605155" marR="431800" indent="-285750" algn="just">
              <a:lnSpc>
                <a:spcPct val="100000"/>
              </a:lnSpc>
              <a:buFontTx/>
              <a:buChar char="-"/>
            </a:pPr>
            <a:r>
              <a:rPr lang="it-IT" sz="1600" spc="-10" dirty="0">
                <a:solidFill>
                  <a:srgbClr val="000000"/>
                </a:solidFill>
                <a:latin typeface="Verdana"/>
                <a:cs typeface="Verdana"/>
              </a:rPr>
              <a:t>I documenti, per ora, saranno conservati in Fraternità</a:t>
            </a:r>
          </a:p>
          <a:p>
            <a:pPr marL="605155" marR="431800" indent="-285750" algn="just">
              <a:lnSpc>
                <a:spcPct val="100000"/>
              </a:lnSpc>
              <a:buFontTx/>
              <a:buChar char="-"/>
            </a:pPr>
            <a:r>
              <a:rPr lang="it-IT" sz="1600" spc="-10" dirty="0">
                <a:solidFill>
                  <a:srgbClr val="000000"/>
                </a:solidFill>
                <a:latin typeface="Verdana"/>
                <a:cs typeface="Verdana"/>
              </a:rPr>
              <a:t>Il modulo anagrafico potrà essere usato anche per l’aggiornamento/rinnovo/verifica dei dati anagrafici in possesso al Consiglio</a:t>
            </a:r>
          </a:p>
        </p:txBody>
      </p:sp>
    </p:spTree>
    <p:extLst>
      <p:ext uri="{BB962C8B-B14F-4D97-AF65-F5344CB8AC3E}">
        <p14:creationId xmlns:p14="http://schemas.microsoft.com/office/powerpoint/2010/main" val="4044150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747" y="970830"/>
            <a:ext cx="8537333" cy="441119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000" dirty="0"/>
              <a:t>CONCETTO DI RESPONSABILITA’</a:t>
            </a:r>
            <a:br>
              <a:rPr lang="it-IT" sz="8000" dirty="0"/>
            </a:br>
            <a:r>
              <a:rPr lang="it-IT" sz="8000" dirty="0"/>
              <a:t>o</a:t>
            </a:r>
            <a:br>
              <a:rPr lang="it-IT" sz="8000" dirty="0"/>
            </a:br>
            <a:r>
              <a:rPr lang="it-IT" sz="8000" dirty="0"/>
              <a:t>ACCOUNTABILITY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31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807649"/>
            <a:ext cx="7543800" cy="952500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ACCOUNTABILITY:</a:t>
            </a:r>
            <a:br>
              <a:rPr lang="it-IT" sz="4000" dirty="0"/>
            </a:br>
            <a:r>
              <a:rPr lang="it-IT" sz="4000" dirty="0"/>
              <a:t>LA LEGGE ITALIANA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2083832"/>
            <a:ext cx="7543800" cy="396651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sz="2900" b="1" dirty="0">
                <a:latin typeface="Arial"/>
                <a:cs typeface="Arial"/>
              </a:rPr>
              <a:t>Art. 2050 Codice Civile. Responsabilità per l'esercizio di attività pericolose.</a:t>
            </a:r>
          </a:p>
          <a:p>
            <a:pPr marL="0" indent="0" algn="just">
              <a:buNone/>
            </a:pPr>
            <a:r>
              <a:rPr lang="it-IT" sz="2900" b="1" dirty="0">
                <a:latin typeface="Arial"/>
                <a:cs typeface="Arial"/>
              </a:rPr>
              <a:t> </a:t>
            </a:r>
            <a:r>
              <a:rPr lang="it-IT" sz="2900" dirty="0">
                <a:latin typeface="Arial"/>
                <a:cs typeface="Arial"/>
              </a:rPr>
              <a:t>Chiunque cagiona danno ad altri nello svolgimento di un'attività pericolosa, per sua natura o per natura dei mezzi adoperati, è tenuto al risarcimento, se non prova di avere adottato tutte le misure idonee a evitare il danno. </a:t>
            </a:r>
          </a:p>
          <a:p>
            <a:pPr marL="0" indent="0" algn="just">
              <a:buNone/>
            </a:pPr>
            <a:endParaRPr lang="it-IT" sz="29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29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ACCOUNTABILITY </a:t>
            </a:r>
            <a:r>
              <a:rPr lang="it-IT" sz="2900" b="1" dirty="0">
                <a:solidFill>
                  <a:schemeClr val="tx1"/>
                </a:solidFill>
                <a:latin typeface="Arial"/>
                <a:cs typeface="Arial"/>
              </a:rPr>
              <a:t>2016/679 Artt. 24 (Dimostrabilità) e 82 (Risarcimento)</a:t>
            </a:r>
            <a:r>
              <a:rPr lang="it-IT" sz="29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it-IT" sz="2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 “</a:t>
            </a:r>
            <a:r>
              <a:rPr lang="it-IT" sz="2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responsabilità     verificabile</a:t>
            </a:r>
            <a:r>
              <a:rPr lang="it-IT" sz="2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”, comporta </a:t>
            </a:r>
            <a:r>
              <a:rPr lang="it-IT" sz="29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l’onere, in capo al Titolare del trattamento di dimostrare l’adozione di tutte le prescrizioni privacy</a:t>
            </a:r>
            <a:r>
              <a:rPr lang="it-IT" sz="2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(v. CC art. 2050 e art. 15 </a:t>
            </a:r>
            <a:r>
              <a:rPr lang="it-IT" sz="29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Dlgs</a:t>
            </a:r>
            <a:r>
              <a:rPr lang="it-IT" sz="2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196/03). I dati sono trattati sotto la </a:t>
            </a:r>
            <a:r>
              <a:rPr lang="it-IT" sz="29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responsabilita</a:t>
            </a:r>
            <a:r>
              <a:rPr lang="it-IT" sz="2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̀ del Titolare, che assicura e comprova, per ciascuna operazione, la </a:t>
            </a:r>
            <a:r>
              <a:rPr lang="it-IT" sz="29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conformita</a:t>
            </a:r>
            <a:r>
              <a:rPr lang="it-IT" sz="29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̀ alle disposizioni del regolamento.</a:t>
            </a:r>
            <a:endParaRPr lang="it-IT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4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0296" y="3158112"/>
            <a:ext cx="8537333" cy="158440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000" dirty="0"/>
              <a:t>RISCHI</a:t>
            </a:r>
            <a:br>
              <a:rPr lang="it-IT" sz="8000" dirty="0"/>
            </a:br>
            <a:r>
              <a:rPr lang="it-IT" sz="8000" dirty="0"/>
              <a:t>e</a:t>
            </a:r>
            <a:br>
              <a:rPr lang="it-IT" sz="8000" dirty="0"/>
            </a:br>
            <a:r>
              <a:rPr lang="it-IT" sz="8000" dirty="0"/>
              <a:t>SANZIONI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61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1536700"/>
            <a:ext cx="7543800" cy="2628900"/>
          </a:xfrm>
        </p:spPr>
        <p:txBody>
          <a:bodyPr>
            <a:normAutofit/>
          </a:bodyPr>
          <a:lstStyle/>
          <a:p>
            <a:pPr algn="ctr"/>
            <a:r>
              <a:rPr lang="it-IT" sz="8000" dirty="0"/>
              <a:t>PRINCIPI</a:t>
            </a:r>
            <a:br>
              <a:rPr lang="it-IT" sz="8000" dirty="0"/>
            </a:br>
            <a:r>
              <a:rPr lang="it-IT" sz="8000" dirty="0"/>
              <a:t>GENERALI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148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62000" y="1250383"/>
            <a:ext cx="754380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/>
              <a:t>OBBLIGO DI NOTIFICA</a:t>
            </a:r>
            <a:br>
              <a:rPr lang="it-IT" sz="4400" dirty="0"/>
            </a:br>
            <a:r>
              <a:rPr lang="it-IT" sz="4400" dirty="0"/>
              <a:t>IN CASO DI VIOLAZIONI</a:t>
            </a:r>
            <a:br>
              <a:rPr lang="it-IT" sz="4400" dirty="0"/>
            </a:br>
            <a:r>
              <a:rPr lang="it-IT" sz="2700" dirty="0"/>
              <a:t>(Personal Data </a:t>
            </a:r>
            <a:r>
              <a:rPr lang="it-IT" sz="2700" dirty="0" err="1"/>
              <a:t>Breaches</a:t>
            </a:r>
            <a:r>
              <a:rPr lang="it-IT" sz="2700" dirty="0"/>
              <a:t>)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762000" y="1578690"/>
            <a:ext cx="7543800" cy="4555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dirty="0">
              <a:latin typeface="Arial"/>
              <a:cs typeface="Arial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762000" y="2397179"/>
            <a:ext cx="7543800" cy="37369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GDPR 2016/679 artt. 33 e 34</a:t>
            </a: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6350" indent="0" algn="just">
              <a:lnSpc>
                <a:spcPct val="100000"/>
              </a:lnSpc>
              <a:buNone/>
            </a:pPr>
            <a:r>
              <a:rPr lang="it-IT" spc="-35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iene </a:t>
            </a:r>
            <a:r>
              <a:rPr lang="it-IT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introdotto </a:t>
            </a:r>
            <a:r>
              <a:rPr lang="it-IT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l’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obb</a:t>
            </a:r>
            <a:r>
              <a:rPr lang="it-IT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igo </a:t>
            </a:r>
            <a:r>
              <a:rPr lang="it-IT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di </a:t>
            </a:r>
            <a:r>
              <a:rPr lang="it-IT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notifica </a:t>
            </a:r>
            <a:r>
              <a:rPr lang="it-IT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it-IT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caso </a:t>
            </a:r>
            <a:r>
              <a:rPr lang="it-IT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di </a:t>
            </a:r>
            <a:r>
              <a:rPr lang="it-IT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violazio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n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it-IT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dei </a:t>
            </a:r>
            <a:r>
              <a:rPr lang="it-IT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dati personali con grave pregiudizio per quest’ultimi. A data</a:t>
            </a:r>
            <a:r>
              <a:rPr lang="it-IT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all’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Autorità  </a:t>
            </a:r>
            <a:r>
              <a:rPr lang="it-IT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Garante  </a:t>
            </a:r>
            <a:r>
              <a:rPr lang="it-IT" spc="-90" dirty="0">
                <a:solidFill>
                  <a:srgbClr val="FF0000"/>
                </a:solidFill>
                <a:latin typeface="Arial"/>
                <a:cs typeface="Arial"/>
              </a:rPr>
              <a:t> entro 72 ore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la quale prescriverà eventualmente l’obbli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it-IT" spc="-8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di comun</a:t>
            </a:r>
            <a:r>
              <a:rPr lang="it-IT" spc="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care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l’accaduto anche</a:t>
            </a:r>
            <a:r>
              <a:rPr lang="it-IT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agli interessat</a:t>
            </a:r>
            <a:r>
              <a:rPr lang="it-IT" spc="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0" marR="6350" indent="0" algn="just">
              <a:lnSpc>
                <a:spcPct val="100000"/>
              </a:lnSpc>
              <a:buNone/>
            </a:pPr>
            <a:endParaRPr lang="it-IT" sz="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6350" indent="0" algn="just">
              <a:lnSpc>
                <a:spcPct val="100000"/>
              </a:lnSpc>
              <a:buNone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Problemi: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Immagine, </a:t>
            </a:r>
            <a:r>
              <a:rPr lang="it-IT" dirty="0" err="1">
                <a:solidFill>
                  <a:schemeClr val="tx1"/>
                </a:solidFill>
                <a:latin typeface="Arial"/>
                <a:cs typeface="Arial"/>
              </a:rPr>
              <a:t>class-action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(legali), responsabilità dirette e indirette del Titolare/Responsabile/Incaricato, posto di lavoro.</a:t>
            </a:r>
          </a:p>
          <a:p>
            <a:pPr marL="0" indent="0">
              <a:lnSpc>
                <a:spcPts val="2100"/>
              </a:lnSpc>
              <a:spcBef>
                <a:spcPts val="62"/>
              </a:spcBef>
              <a:buNone/>
            </a:pPr>
            <a:endParaRPr lang="it-IT" sz="900" dirty="0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2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62000" y="1102440"/>
            <a:ext cx="754380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SANZIONI FINO AL 4% DEL FATTURATO MONDIALE ANNUO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762000" y="1944547"/>
            <a:ext cx="7543800" cy="4479402"/>
          </a:xfrm>
        </p:spPr>
        <p:txBody>
          <a:bodyPr>
            <a:normAutofit fontScale="70000" lnSpcReduction="20000"/>
          </a:bodyPr>
          <a:lstStyle/>
          <a:p>
            <a:pPr marL="0" marR="6985" indent="0" algn="just">
              <a:lnSpc>
                <a:spcPct val="100000"/>
              </a:lnSpc>
              <a:buNone/>
            </a:pPr>
            <a:r>
              <a:rPr lang="it-IT" sz="2600" b="1" dirty="0">
                <a:solidFill>
                  <a:schemeClr val="tx1"/>
                </a:solidFill>
                <a:latin typeface="Arial"/>
                <a:cs typeface="Arial"/>
              </a:rPr>
              <a:t>Articolo 83 Condizioni generali per infliggere sanzioni amministrative pecuniarie</a:t>
            </a:r>
          </a:p>
          <a:p>
            <a:pPr marR="6985" algn="just"/>
            <a:r>
              <a:rPr lang="it-IT" sz="2600" i="1" dirty="0">
                <a:solidFill>
                  <a:schemeClr val="tx1"/>
                </a:solidFill>
                <a:latin typeface="Arial"/>
                <a:cs typeface="Arial"/>
              </a:rPr>
              <a:t>&lt;omissis&gt;</a:t>
            </a:r>
            <a:endParaRPr lang="it-IT" sz="2600" dirty="0">
              <a:solidFill>
                <a:schemeClr val="tx1"/>
              </a:solidFill>
              <a:latin typeface="Arial"/>
              <a:cs typeface="Arial"/>
            </a:endParaRPr>
          </a:p>
          <a:p>
            <a:pPr marR="6985" algn="just"/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In conformità del paragrafo 2, la violazione delle disposizioni seguenti è soggetta a sanzioni amministrative pecuniarie </a:t>
            </a:r>
            <a:r>
              <a:rPr lang="it-IT" sz="2600" b="1" dirty="0">
                <a:solidFill>
                  <a:schemeClr val="tx1"/>
                </a:solidFill>
                <a:latin typeface="Arial"/>
                <a:cs typeface="Arial"/>
              </a:rPr>
              <a:t>fino a 10 000 000 EUR</a:t>
            </a:r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, o per le imprese, </a:t>
            </a:r>
            <a:r>
              <a:rPr lang="it-IT" sz="2600" b="1" dirty="0">
                <a:solidFill>
                  <a:schemeClr val="tx1"/>
                </a:solidFill>
                <a:latin typeface="Arial"/>
                <a:cs typeface="Arial"/>
              </a:rPr>
              <a:t>fino al 2 % </a:t>
            </a:r>
            <a:r>
              <a:rPr lang="it-IT" sz="2600" b="1" dirty="0">
                <a:solidFill>
                  <a:srgbClr val="FF0000"/>
                </a:solidFill>
                <a:latin typeface="Arial"/>
                <a:cs typeface="Arial"/>
              </a:rPr>
              <a:t>del fatturato mondiale totale annuo</a:t>
            </a:r>
            <a:r>
              <a:rPr lang="it-IT" sz="2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dell’esercizio precedente, se superiore </a:t>
            </a:r>
            <a:r>
              <a:rPr lang="it-IT" sz="2600" i="1" dirty="0">
                <a:solidFill>
                  <a:schemeClr val="tx1"/>
                </a:solidFill>
                <a:latin typeface="Arial"/>
                <a:cs typeface="Arial"/>
              </a:rPr>
              <a:t>&lt;omissis&gt;</a:t>
            </a:r>
          </a:p>
          <a:p>
            <a:pPr marR="6985" algn="just"/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In conformità del paragrafo 2, la violazione delle disposizioni seguenti è soggetta a sanzioni amministrative pecuniarie fino a </a:t>
            </a:r>
            <a:r>
              <a:rPr lang="it-IT" sz="2600" b="1" dirty="0">
                <a:solidFill>
                  <a:schemeClr val="tx1"/>
                </a:solidFill>
                <a:latin typeface="Arial"/>
                <a:cs typeface="Arial"/>
              </a:rPr>
              <a:t>20 000 000 EUR</a:t>
            </a:r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, o per le imprese, </a:t>
            </a:r>
            <a:r>
              <a:rPr lang="it-IT" sz="2600" b="1" dirty="0">
                <a:solidFill>
                  <a:schemeClr val="tx1"/>
                </a:solidFill>
                <a:latin typeface="Arial"/>
                <a:cs typeface="Arial"/>
              </a:rPr>
              <a:t>fino al 4 % </a:t>
            </a:r>
            <a:r>
              <a:rPr lang="it-IT" sz="2600" b="1" dirty="0">
                <a:solidFill>
                  <a:srgbClr val="FF0000"/>
                </a:solidFill>
                <a:latin typeface="Arial"/>
                <a:cs typeface="Arial"/>
              </a:rPr>
              <a:t>del fatturato mondiale totale annuo</a:t>
            </a:r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 dell’esercizio precedente, se superiore</a:t>
            </a:r>
            <a:r>
              <a:rPr lang="it-IT" sz="2600" i="1" dirty="0">
                <a:solidFill>
                  <a:schemeClr val="tx1"/>
                </a:solidFill>
                <a:latin typeface="Arial"/>
                <a:cs typeface="Arial"/>
              </a:rPr>
              <a:t>&lt;omissis&gt;</a:t>
            </a:r>
          </a:p>
          <a:p>
            <a:pPr marR="6985" algn="just"/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6.In conformità del paragrafo 2 del presente articolo, </a:t>
            </a:r>
            <a:r>
              <a:rPr lang="it-IT" sz="2600" b="1" dirty="0">
                <a:solidFill>
                  <a:schemeClr val="tx1"/>
                </a:solidFill>
                <a:latin typeface="Arial"/>
                <a:cs typeface="Arial"/>
              </a:rPr>
              <a:t>l’inosservanza di un ordine da parte dell’autorità di controllo</a:t>
            </a:r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 di cui all’articolo 58, paragrafo 2, è soggetta a sanzioni amministrative pecuniarie </a:t>
            </a:r>
            <a:r>
              <a:rPr lang="it-IT" sz="2600" b="1" dirty="0">
                <a:solidFill>
                  <a:schemeClr val="tx1"/>
                </a:solidFill>
                <a:latin typeface="Arial"/>
                <a:cs typeface="Arial"/>
              </a:rPr>
              <a:t>fino a 20 000 000 EUR</a:t>
            </a:r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, o per le imprese, </a:t>
            </a:r>
            <a:r>
              <a:rPr lang="it-IT" sz="2600" b="1" dirty="0">
                <a:solidFill>
                  <a:schemeClr val="tx1"/>
                </a:solidFill>
                <a:latin typeface="Arial"/>
                <a:cs typeface="Arial"/>
              </a:rPr>
              <a:t>fino al 4 % del fatturato mondiale totale annuo </a:t>
            </a:r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dell’esercizio precedente, se superiore.</a:t>
            </a:r>
          </a:p>
          <a:p>
            <a:pPr marL="0" indent="0" algn="just">
              <a:buNone/>
            </a:pP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99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62000" y="446066"/>
            <a:ext cx="7543800" cy="9525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SANZIONI AMMINISTRATIVE</a:t>
            </a:r>
          </a:p>
        </p:txBody>
      </p:sp>
      <p:sp>
        <p:nvSpPr>
          <p:cNvPr id="11" name="object 8"/>
          <p:cNvSpPr/>
          <p:nvPr/>
        </p:nvSpPr>
        <p:spPr>
          <a:xfrm>
            <a:off x="533400" y="1371600"/>
            <a:ext cx="2819400" cy="381000"/>
          </a:xfrm>
          <a:custGeom>
            <a:avLst/>
            <a:gdLst/>
            <a:ahLst/>
            <a:cxnLst/>
            <a:rect l="l" t="t" r="r" b="b"/>
            <a:pathLst>
              <a:path w="2819400" h="381000">
                <a:moveTo>
                  <a:pt x="0" y="381000"/>
                </a:moveTo>
                <a:lnTo>
                  <a:pt x="2819400" y="381000"/>
                </a:lnTo>
                <a:lnTo>
                  <a:pt x="2819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533400" y="1371600"/>
            <a:ext cx="2819400" cy="381000"/>
          </a:xfrm>
          <a:custGeom>
            <a:avLst/>
            <a:gdLst/>
            <a:ahLst/>
            <a:cxnLst/>
            <a:rect l="l" t="t" r="r" b="b"/>
            <a:pathLst>
              <a:path w="2819400" h="381000">
                <a:moveTo>
                  <a:pt x="0" y="381000"/>
                </a:moveTo>
                <a:lnTo>
                  <a:pt x="2819400" y="381000"/>
                </a:lnTo>
                <a:lnTo>
                  <a:pt x="2819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4495800" y="1371600"/>
            <a:ext cx="2819400" cy="381000"/>
          </a:xfrm>
          <a:custGeom>
            <a:avLst/>
            <a:gdLst/>
            <a:ahLst/>
            <a:cxnLst/>
            <a:rect l="l" t="t" r="r" b="b"/>
            <a:pathLst>
              <a:path w="2819400" h="381000">
                <a:moveTo>
                  <a:pt x="0" y="381000"/>
                </a:moveTo>
                <a:lnTo>
                  <a:pt x="2819400" y="381000"/>
                </a:lnTo>
                <a:lnTo>
                  <a:pt x="2819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4495800" y="1371600"/>
            <a:ext cx="2819400" cy="381000"/>
          </a:xfrm>
          <a:custGeom>
            <a:avLst/>
            <a:gdLst/>
            <a:ahLst/>
            <a:cxnLst/>
            <a:rect l="l" t="t" r="r" b="b"/>
            <a:pathLst>
              <a:path w="2819400" h="381000">
                <a:moveTo>
                  <a:pt x="0" y="381000"/>
                </a:moveTo>
                <a:lnTo>
                  <a:pt x="2819400" y="381000"/>
                </a:lnTo>
                <a:lnTo>
                  <a:pt x="28194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5"/>
          <p:cNvSpPr txBox="1"/>
          <p:nvPr/>
        </p:nvSpPr>
        <p:spPr>
          <a:xfrm>
            <a:off x="459740" y="1407414"/>
            <a:ext cx="3006090" cy="42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020" algn="ctr">
              <a:lnSpc>
                <a:spcPct val="100000"/>
              </a:lnSpc>
            </a:pPr>
            <a:r>
              <a:rPr sz="2000" spc="-5" dirty="0">
                <a:solidFill>
                  <a:schemeClr val="bg1"/>
                </a:solidFill>
                <a:latin typeface="Verdana"/>
                <a:cs typeface="Verdana"/>
              </a:rPr>
              <a:t>TI</a:t>
            </a:r>
            <a:r>
              <a:rPr sz="2000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sz="2000" spc="-5" dirty="0">
                <a:solidFill>
                  <a:schemeClr val="bg1"/>
                </a:solidFill>
                <a:latin typeface="Verdana"/>
                <a:cs typeface="Verdana"/>
              </a:rPr>
              <a:t>O</a:t>
            </a:r>
            <a:r>
              <a:rPr sz="2000" spc="-25" dirty="0">
                <a:solidFill>
                  <a:schemeClr val="bg1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chemeClr val="bg1"/>
                </a:solidFill>
                <a:latin typeface="Verdana"/>
                <a:cs typeface="Verdana"/>
              </a:rPr>
              <a:t>OG</a:t>
            </a:r>
            <a:r>
              <a:rPr sz="2000" spc="-15" dirty="0">
                <a:solidFill>
                  <a:schemeClr val="bg1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chemeClr val="bg1"/>
                </a:solidFill>
                <a:latin typeface="Verdana"/>
                <a:cs typeface="Verdana"/>
              </a:rPr>
              <a:t>E</a:t>
            </a:r>
          </a:p>
          <a:p>
            <a:pPr>
              <a:lnSpc>
                <a:spcPts val="2400"/>
              </a:lnSpc>
              <a:spcBef>
                <a:spcPts val="70"/>
              </a:spcBef>
            </a:pP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 algn="ctr">
              <a:lnSpc>
                <a:spcPct val="100000"/>
              </a:lnSpc>
            </a:pPr>
            <a:r>
              <a:rPr lang="it-IT" spc="-5" dirty="0">
                <a:solidFill>
                  <a:srgbClr val="000000"/>
                </a:solidFill>
                <a:latin typeface="Arial"/>
                <a:cs typeface="Arial"/>
              </a:rPr>
              <a:t>Omessa o inidonea informativa all’interessato</a:t>
            </a:r>
          </a:p>
          <a:p>
            <a:pPr marL="12700" marR="6350" algn="ctr">
              <a:lnSpc>
                <a:spcPct val="100000"/>
              </a:lnSpc>
            </a:pPr>
            <a:endParaRPr lang="it-IT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 algn="ctr">
              <a:lnSpc>
                <a:spcPct val="100000"/>
              </a:lnSpc>
            </a:pPr>
            <a:r>
              <a:rPr lang="it-IT" spc="-5" dirty="0">
                <a:solidFill>
                  <a:srgbClr val="000000"/>
                </a:solidFill>
                <a:latin typeface="Arial"/>
                <a:cs typeface="Arial"/>
              </a:rPr>
              <a:t>L’omessa o incompleta notificazione al Garante</a:t>
            </a:r>
          </a:p>
          <a:p>
            <a:pPr marL="12700" marR="6350" algn="ctr">
              <a:lnSpc>
                <a:spcPct val="100000"/>
              </a:lnSpc>
            </a:pPr>
            <a:endParaRPr lang="it-IT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 algn="ctr">
              <a:lnSpc>
                <a:spcPct val="100000"/>
              </a:lnSpc>
            </a:pPr>
            <a:r>
              <a:rPr lang="it-IT" spc="-5" dirty="0">
                <a:solidFill>
                  <a:srgbClr val="000000"/>
                </a:solidFill>
                <a:latin typeface="Arial"/>
                <a:cs typeface="Arial"/>
              </a:rPr>
              <a:t>L’omessa informazione o esibizione documenti richiesti dal Garante</a:t>
            </a:r>
          </a:p>
          <a:p>
            <a:pPr marL="12700" marR="6350" algn="ctr">
              <a:lnSpc>
                <a:spcPct val="100000"/>
              </a:lnSpc>
            </a:pPr>
            <a:endParaRPr lang="it-IT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6350" algn="ctr">
              <a:lnSpc>
                <a:spcPct val="100000"/>
              </a:lnSpc>
            </a:pPr>
            <a:r>
              <a:rPr lang="it-IT" spc="-5" dirty="0">
                <a:solidFill>
                  <a:srgbClr val="000000"/>
                </a:solidFill>
                <a:latin typeface="Arial"/>
                <a:cs typeface="Arial"/>
              </a:rPr>
              <a:t>La violazione delle disposizioni in materia di cessione dei dati</a:t>
            </a:r>
          </a:p>
        </p:txBody>
      </p:sp>
      <p:sp>
        <p:nvSpPr>
          <p:cNvPr id="19" name="object 16"/>
          <p:cNvSpPr txBox="1"/>
          <p:nvPr/>
        </p:nvSpPr>
        <p:spPr>
          <a:xfrm>
            <a:off x="4499228" y="1407414"/>
            <a:ext cx="4615180" cy="3671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0570">
              <a:lnSpc>
                <a:spcPct val="100000"/>
              </a:lnSpc>
            </a:pPr>
            <a:r>
              <a:rPr sz="2000" spc="-3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NI</a:t>
            </a:r>
          </a:p>
          <a:p>
            <a:pPr>
              <a:lnSpc>
                <a:spcPts val="2400"/>
              </a:lnSpc>
              <a:spcBef>
                <a:spcPts val="70"/>
              </a:spcBef>
            </a:pP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Arial"/>
                <a:cs typeface="Arial"/>
              </a:rPr>
              <a:t>da € 6.000-18.000</a:t>
            </a:r>
          </a:p>
          <a:p>
            <a:pPr marL="12700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Arial"/>
                <a:cs typeface="Arial"/>
              </a:rPr>
              <a:t>dati sensibili/giudiziari da 8.000-30.000</a:t>
            </a:r>
          </a:p>
          <a:p>
            <a:pPr marL="12700">
              <a:lnSpc>
                <a:spcPct val="100000"/>
              </a:lnSpc>
            </a:pPr>
            <a:endParaRPr lang="it-IT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Arial"/>
                <a:cs typeface="Arial"/>
              </a:rPr>
              <a:t>da € 10.000-60.000</a:t>
            </a:r>
          </a:p>
          <a:p>
            <a:pPr marL="12700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Arial"/>
                <a:cs typeface="Arial"/>
              </a:rPr>
              <a:t>pubblicazione su uno più giornali</a:t>
            </a:r>
          </a:p>
          <a:p>
            <a:pPr marL="12700">
              <a:lnSpc>
                <a:spcPct val="100000"/>
              </a:lnSpc>
            </a:pPr>
            <a:endParaRPr lang="it-IT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Arial"/>
                <a:cs typeface="Arial"/>
              </a:rPr>
              <a:t>da € 6.000-24.000 Euro</a:t>
            </a:r>
          </a:p>
          <a:p>
            <a:pPr marL="12700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Arial"/>
                <a:cs typeface="Arial"/>
              </a:rPr>
              <a:t>pubblicazione del provvedimento</a:t>
            </a:r>
          </a:p>
          <a:p>
            <a:pPr marL="12700">
              <a:lnSpc>
                <a:spcPct val="100000"/>
              </a:lnSpc>
            </a:pPr>
            <a:endParaRPr lang="it-IT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it-IT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pc="-10" dirty="0">
                <a:solidFill>
                  <a:srgbClr val="000000"/>
                </a:solidFill>
                <a:latin typeface="Arial"/>
                <a:cs typeface="Arial"/>
              </a:rPr>
              <a:t>da € 6.000-8.000 Euro</a:t>
            </a:r>
          </a:p>
        </p:txBody>
      </p:sp>
      <p:sp>
        <p:nvSpPr>
          <p:cNvPr id="26" name="object 23"/>
          <p:cNvSpPr/>
          <p:nvPr/>
        </p:nvSpPr>
        <p:spPr>
          <a:xfrm>
            <a:off x="7329679" y="4634181"/>
            <a:ext cx="10668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CasellaDiTesto 19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278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747" y="746694"/>
            <a:ext cx="8537333" cy="4411196"/>
          </a:xfrm>
        </p:spPr>
        <p:txBody>
          <a:bodyPr>
            <a:normAutofit/>
          </a:bodyPr>
          <a:lstStyle/>
          <a:p>
            <a:pPr algn="ctr"/>
            <a:r>
              <a:rPr lang="it-IT" sz="8000" dirty="0"/>
              <a:t>MISURE</a:t>
            </a:r>
            <a:br>
              <a:rPr lang="it-IT" sz="8000" dirty="0"/>
            </a:br>
            <a:r>
              <a:rPr lang="it-IT" sz="8000" dirty="0"/>
              <a:t>di</a:t>
            </a:r>
            <a:br>
              <a:rPr lang="it-IT" sz="8000" dirty="0"/>
            </a:br>
            <a:r>
              <a:rPr lang="it-IT" sz="8000" dirty="0"/>
              <a:t>PROTEZIONE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22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62000" y="328401"/>
            <a:ext cx="7543800" cy="952500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SICUREZZA DEI DATI PERSONALI</a:t>
            </a:r>
            <a:endParaRPr lang="it-IT" sz="2700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762000" y="1578690"/>
            <a:ext cx="7543800" cy="4555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dirty="0">
              <a:latin typeface="Arial"/>
              <a:cs typeface="Arial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762000" y="1474055"/>
            <a:ext cx="7543800" cy="37369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6350" indent="0" algn="just">
              <a:lnSpc>
                <a:spcPct val="100000"/>
              </a:lnSpc>
              <a:buNone/>
            </a:pPr>
            <a:r>
              <a:rPr lang="it-IT" spc="-45" dirty="0">
                <a:solidFill>
                  <a:schemeClr val="tx1"/>
                </a:solidFill>
                <a:latin typeface="Verdana"/>
                <a:cs typeface="Verdana"/>
              </a:rPr>
              <a:t>P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spc="-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ga</a:t>
            </a:r>
            <a:r>
              <a:rPr lang="it-IT" spc="-45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ant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re</a:t>
            </a:r>
            <a:r>
              <a:rPr lang="it-IT" spc="-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che</a:t>
            </a:r>
            <a:r>
              <a:rPr lang="it-IT" spc="-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l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nfo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zi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o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ni s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o t</a:t>
            </a:r>
            <a:r>
              <a:rPr lang="it-IT" spc="-40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attate</a:t>
            </a:r>
            <a:r>
              <a:rPr lang="it-IT" spc="-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</a:t>
            </a:r>
            <a:r>
              <a:rPr lang="it-IT" spc="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o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do ad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guat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o</a:t>
            </a:r>
            <a:r>
              <a:rPr lang="it-IT" spc="-3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l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spc="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L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gge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ha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ntrod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o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tt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o</a:t>
            </a:r>
            <a:r>
              <a:rPr lang="it-IT" spc="-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l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sure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di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s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cur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ez</a:t>
            </a:r>
            <a:r>
              <a:rPr lang="it-IT" spc="5" dirty="0">
                <a:solidFill>
                  <a:schemeClr val="tx1"/>
                </a:solidFill>
                <a:latin typeface="Verdana"/>
                <a:cs typeface="Verdana"/>
              </a:rPr>
              <a:t>z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spc="-2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con</a:t>
            </a:r>
            <a:r>
              <a:rPr lang="it-IT" spc="-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l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 f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na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li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à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di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pe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rve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ni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schi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d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:</a:t>
            </a:r>
          </a:p>
          <a:p>
            <a:pPr>
              <a:lnSpc>
                <a:spcPts val="2500"/>
              </a:lnSpc>
              <a:spcBef>
                <a:spcPts val="82"/>
              </a:spcBef>
            </a:pPr>
            <a:endParaRPr lang="it-IT" sz="3200" dirty="0">
              <a:solidFill>
                <a:schemeClr val="tx1"/>
              </a:solidFill>
            </a:endParaRPr>
          </a:p>
          <a:p>
            <a:pPr marL="812800" indent="-342900">
              <a:lnSpc>
                <a:spcPct val="100000"/>
              </a:lnSpc>
              <a:buClrTx/>
              <a:buFont typeface="Verdana"/>
              <a:buAutoNum type="arabicPeriod"/>
              <a:tabLst>
                <a:tab pos="813435" algn="l"/>
              </a:tabLst>
            </a:pP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D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struz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one</a:t>
            </a:r>
            <a:r>
              <a:rPr lang="it-IT" spc="-5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/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p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d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spc="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d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spc="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d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ti</a:t>
            </a:r>
          </a:p>
          <a:p>
            <a:pPr marL="812800" indent="-342900">
              <a:lnSpc>
                <a:spcPct val="100000"/>
              </a:lnSpc>
              <a:buClrTx/>
              <a:buFont typeface="Verdana"/>
              <a:buAutoNum type="arabicPeriod"/>
              <a:tabLst>
                <a:tab pos="813435" algn="l"/>
              </a:tabLst>
            </a:pPr>
            <a:r>
              <a:rPr lang="it-IT" spc="-195" dirty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it-IT" spc="-40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atta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nto</a:t>
            </a:r>
            <a:r>
              <a:rPr lang="it-IT" spc="-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non</a:t>
            </a:r>
            <a:r>
              <a:rPr lang="it-IT" spc="-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cons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ntito</a:t>
            </a:r>
          </a:p>
          <a:p>
            <a:pPr marL="812800" indent="-342900">
              <a:lnSpc>
                <a:spcPct val="100000"/>
              </a:lnSpc>
              <a:buClrTx/>
              <a:buFont typeface="Verdana"/>
              <a:buAutoNum type="arabicPeriod"/>
              <a:tabLst>
                <a:tab pos="813435" algn="l"/>
              </a:tabLst>
            </a:pP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Acc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sso</a:t>
            </a:r>
            <a:r>
              <a:rPr lang="it-IT" spc="-5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non</a:t>
            </a:r>
            <a:r>
              <a:rPr lang="it-IT" spc="-2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auto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z</a:t>
            </a:r>
            <a:r>
              <a:rPr lang="it-IT" spc="5" dirty="0">
                <a:solidFill>
                  <a:schemeClr val="tx1"/>
                </a:solidFill>
                <a:latin typeface="Verdana"/>
                <a:cs typeface="Verdana"/>
              </a:rPr>
              <a:t>z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ato</a:t>
            </a:r>
            <a:r>
              <a:rPr lang="it-IT" spc="-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ai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dati</a:t>
            </a:r>
          </a:p>
          <a:p>
            <a:pPr marL="812800" indent="-342900">
              <a:lnSpc>
                <a:spcPct val="100000"/>
              </a:lnSpc>
              <a:buClrTx/>
              <a:buFont typeface="Verdana"/>
              <a:buAutoNum type="arabicPeriod"/>
              <a:tabLst>
                <a:tab pos="813435" algn="l"/>
              </a:tabLst>
            </a:pPr>
            <a:r>
              <a:rPr lang="it-IT" spc="-195" dirty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it-IT" spc="-40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atta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m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nto</a:t>
            </a:r>
            <a:r>
              <a:rPr lang="it-IT" spc="-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non</a:t>
            </a:r>
            <a:r>
              <a:rPr lang="it-IT" spc="-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confo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me</a:t>
            </a:r>
            <a:r>
              <a:rPr lang="it-IT" spc="-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ll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spc="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f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na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li</a:t>
            </a:r>
            <a:r>
              <a:rPr lang="it-IT" spc="-5" dirty="0">
                <a:solidFill>
                  <a:schemeClr val="tx1"/>
                </a:solidFill>
                <a:latin typeface="Verdana"/>
                <a:cs typeface="Verdana"/>
              </a:rPr>
              <a:t>t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à d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e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ll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</a:t>
            </a:r>
            <a:r>
              <a:rPr lang="it-IT" spc="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it-IT" spc="-40" dirty="0">
                <a:solidFill>
                  <a:schemeClr val="tx1"/>
                </a:solidFill>
                <a:latin typeface="Verdana"/>
                <a:cs typeface="Verdana"/>
              </a:rPr>
              <a:t>r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acc</a:t>
            </a:r>
            <a:r>
              <a:rPr lang="it-IT" spc="-10" dirty="0">
                <a:solidFill>
                  <a:schemeClr val="tx1"/>
                </a:solidFill>
                <a:latin typeface="Verdana"/>
                <a:cs typeface="Verdana"/>
              </a:rPr>
              <a:t>o</a:t>
            </a:r>
            <a:r>
              <a:rPr lang="it-IT" spc="-15" dirty="0">
                <a:solidFill>
                  <a:schemeClr val="tx1"/>
                </a:solidFill>
                <a:latin typeface="Verdana"/>
                <a:cs typeface="Verdana"/>
              </a:rPr>
              <a:t>l</a:t>
            </a:r>
            <a:r>
              <a:rPr lang="it-IT" dirty="0">
                <a:solidFill>
                  <a:schemeClr val="tx1"/>
                </a:solidFill>
                <a:latin typeface="Verdana"/>
                <a:cs typeface="Verdana"/>
              </a:rPr>
              <a:t>ta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480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232336"/>
            <a:ext cx="7543800" cy="889000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MISURE FISICHE</a:t>
            </a:r>
          </a:p>
        </p:txBody>
      </p:sp>
      <p:sp>
        <p:nvSpPr>
          <p:cNvPr id="7" name="object 7"/>
          <p:cNvSpPr/>
          <p:nvPr/>
        </p:nvSpPr>
        <p:spPr>
          <a:xfrm>
            <a:off x="1281455" y="124058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485775" y="342900"/>
                </a:moveTo>
                <a:lnTo>
                  <a:pt x="0" y="342900"/>
                </a:lnTo>
                <a:lnTo>
                  <a:pt x="242950" y="457200"/>
                </a:lnTo>
                <a:lnTo>
                  <a:pt x="485775" y="342900"/>
                </a:lnTo>
                <a:close/>
              </a:path>
              <a:path w="485775" h="457200">
                <a:moveTo>
                  <a:pt x="364363" y="0"/>
                </a:moveTo>
                <a:lnTo>
                  <a:pt x="121412" y="0"/>
                </a:lnTo>
                <a:lnTo>
                  <a:pt x="121412" y="342900"/>
                </a:lnTo>
                <a:lnTo>
                  <a:pt x="364363" y="342900"/>
                </a:lnTo>
                <a:lnTo>
                  <a:pt x="364363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1455" y="124058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0" y="342900"/>
                </a:moveTo>
                <a:lnTo>
                  <a:pt x="121412" y="342900"/>
                </a:lnTo>
                <a:lnTo>
                  <a:pt x="121412" y="0"/>
                </a:lnTo>
                <a:lnTo>
                  <a:pt x="364363" y="0"/>
                </a:lnTo>
                <a:lnTo>
                  <a:pt x="364363" y="342900"/>
                </a:lnTo>
                <a:lnTo>
                  <a:pt x="485775" y="342900"/>
                </a:lnTo>
                <a:lnTo>
                  <a:pt x="24295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5655" y="116438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485775" y="342900"/>
                </a:moveTo>
                <a:lnTo>
                  <a:pt x="0" y="342900"/>
                </a:lnTo>
                <a:lnTo>
                  <a:pt x="242950" y="457200"/>
                </a:lnTo>
                <a:lnTo>
                  <a:pt x="485775" y="342900"/>
                </a:lnTo>
                <a:close/>
              </a:path>
              <a:path w="485775" h="457200">
                <a:moveTo>
                  <a:pt x="364363" y="0"/>
                </a:moveTo>
                <a:lnTo>
                  <a:pt x="121412" y="0"/>
                </a:lnTo>
                <a:lnTo>
                  <a:pt x="121412" y="342900"/>
                </a:lnTo>
                <a:lnTo>
                  <a:pt x="364363" y="342900"/>
                </a:lnTo>
                <a:lnTo>
                  <a:pt x="364363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5655" y="116438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0" y="342900"/>
                </a:moveTo>
                <a:lnTo>
                  <a:pt x="121412" y="342900"/>
                </a:lnTo>
                <a:lnTo>
                  <a:pt x="121412" y="0"/>
                </a:lnTo>
                <a:lnTo>
                  <a:pt x="364363" y="0"/>
                </a:lnTo>
                <a:lnTo>
                  <a:pt x="364363" y="342900"/>
                </a:lnTo>
                <a:lnTo>
                  <a:pt x="485775" y="342900"/>
                </a:lnTo>
                <a:lnTo>
                  <a:pt x="24295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1255" y="116438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485775" y="342900"/>
                </a:moveTo>
                <a:lnTo>
                  <a:pt x="0" y="342900"/>
                </a:lnTo>
                <a:lnTo>
                  <a:pt x="242950" y="457200"/>
                </a:lnTo>
                <a:lnTo>
                  <a:pt x="485775" y="342900"/>
                </a:lnTo>
                <a:close/>
              </a:path>
              <a:path w="485775" h="457200">
                <a:moveTo>
                  <a:pt x="364363" y="0"/>
                </a:moveTo>
                <a:lnTo>
                  <a:pt x="121411" y="0"/>
                </a:lnTo>
                <a:lnTo>
                  <a:pt x="121411" y="342900"/>
                </a:lnTo>
                <a:lnTo>
                  <a:pt x="364363" y="342900"/>
                </a:lnTo>
                <a:lnTo>
                  <a:pt x="364363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01255" y="116438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0" y="342900"/>
                </a:moveTo>
                <a:lnTo>
                  <a:pt x="121411" y="342900"/>
                </a:lnTo>
                <a:lnTo>
                  <a:pt x="121411" y="0"/>
                </a:lnTo>
                <a:lnTo>
                  <a:pt x="364363" y="0"/>
                </a:lnTo>
                <a:lnTo>
                  <a:pt x="364363" y="342900"/>
                </a:lnTo>
                <a:lnTo>
                  <a:pt x="485775" y="342900"/>
                </a:lnTo>
                <a:lnTo>
                  <a:pt x="24295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855" y="200258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855" y="200258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7844" y="2076875"/>
            <a:ext cx="217233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ANI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spc="-13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TIVE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62655" y="200258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2655" y="200258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51325" y="2076875"/>
            <a:ext cx="108966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FI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ICHE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34455" y="200258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4455" y="200258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70293" y="2076875"/>
            <a:ext cx="119761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ICHE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2064" y="2809664"/>
            <a:ext cx="2843530" cy="2201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Contro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800" spc="-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orn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ti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ant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rus</a:t>
            </a:r>
          </a:p>
          <a:p>
            <a:pPr marL="12700" marR="21082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sz="1800" spc="-3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atu</a:t>
            </a:r>
            <a:r>
              <a:rPr sz="1800" spc="-4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80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ei</a:t>
            </a:r>
            <a:r>
              <a:rPr sz="1800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ati memori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zati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/t</a:t>
            </a:r>
            <a:r>
              <a:rPr sz="1800" spc="-4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asm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ssi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spc="-4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az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one</a:t>
            </a:r>
            <a:r>
              <a:rPr sz="180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el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</a:p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nt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rc</a:t>
            </a:r>
            <a:r>
              <a:rPr sz="1800" spc="-1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tt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oni</a:t>
            </a:r>
          </a:p>
          <a:p>
            <a:pPr marL="12700" marR="635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sz="1800" spc="-8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che</a:t>
            </a:r>
            <a:r>
              <a:rPr sz="180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automa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zate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ei re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q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ti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da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342030" y="2809664"/>
            <a:ext cx="2727960" cy="2475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•In</a:t>
            </a:r>
            <a:r>
              <a:rPr sz="1800" spc="-15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 c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ntr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ato</a:t>
            </a:r>
          </a:p>
          <a:p>
            <a:pPr marL="12700" marR="421005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sz="1800" spc="-5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spc="-15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st</a:t>
            </a:r>
            <a:r>
              <a:rPr sz="1800" spc="-4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az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one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spc="-15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i ac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si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•V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anza</a:t>
            </a:r>
            <a:r>
              <a:rPr sz="1800" spc="-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el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 s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Custod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 arma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</a:p>
          <a:p>
            <a:pPr marL="12700" marR="64389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Cont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nu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tà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el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’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ment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one ele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tr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ca</a:t>
            </a: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•D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os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vi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ant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nc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ndio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8151" y="2798700"/>
            <a:ext cx="3076575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48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•Ist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uz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oni</a:t>
            </a:r>
            <a:r>
              <a:rPr sz="180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 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ncaricati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er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eg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ez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za/cu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el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as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word</a:t>
            </a:r>
            <a:endParaRPr sz="1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700" marR="145415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bb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li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 di</a:t>
            </a:r>
            <a:r>
              <a:rPr sz="1800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non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as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are 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ncusto</a:t>
            </a:r>
            <a:r>
              <a:rPr sz="1800" spc="-1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ed</a:t>
            </a:r>
            <a:r>
              <a:rPr sz="1800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ac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b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 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800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strum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nto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ele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tron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co</a:t>
            </a:r>
          </a:p>
          <a:p>
            <a:pPr marL="12700" marR="635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roc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ed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ure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er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 l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 custo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a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co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e 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spc="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cur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za</a:t>
            </a:r>
            <a:endParaRPr lang="it-IT" sz="18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700" marR="6350"/>
            <a:r>
              <a:rPr lang="it-IT" dirty="0">
                <a:solidFill>
                  <a:srgbClr val="000000"/>
                </a:solidFill>
                <a:latin typeface="Verdana"/>
                <a:cs typeface="Verdana"/>
              </a:rPr>
              <a:t>•</a:t>
            </a:r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Regolamento uso Sistema Informatico</a:t>
            </a:r>
          </a:p>
          <a:p>
            <a:pPr marL="12700" marR="6350"/>
            <a:r>
              <a:rPr lang="it-IT" spc="-10" dirty="0">
                <a:solidFill>
                  <a:srgbClr val="000000"/>
                </a:solidFill>
                <a:latin typeface="Verdana"/>
                <a:cs typeface="Verdana"/>
              </a:rPr>
              <a:t>Regolamento uso Tablet/</a:t>
            </a:r>
            <a:r>
              <a:rPr lang="it-IT" spc="-10" dirty="0" err="1">
                <a:solidFill>
                  <a:srgbClr val="000000"/>
                </a:solidFill>
                <a:latin typeface="Verdana"/>
                <a:cs typeface="Verdana"/>
              </a:rPr>
              <a:t>Smarthone</a:t>
            </a:r>
            <a:endParaRPr lang="it-IT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700" marR="6350">
              <a:lnSpc>
                <a:spcPct val="100000"/>
              </a:lnSpc>
            </a:pPr>
            <a:endParaRPr sz="18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505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62000" y="328401"/>
            <a:ext cx="7543800" cy="952500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LE MISURE DI SICUREZZA</a:t>
            </a:r>
            <a:endParaRPr lang="it-IT" sz="2700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762000" y="1578690"/>
            <a:ext cx="7543800" cy="4555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dirty="0">
              <a:latin typeface="Arial"/>
              <a:cs typeface="Arial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399926" y="3410048"/>
            <a:ext cx="2014726" cy="1969267"/>
          </a:xfrm>
          <a:custGeom>
            <a:avLst/>
            <a:gdLst/>
            <a:ahLst/>
            <a:cxnLst/>
            <a:rect l="l" t="t" r="r" b="b"/>
            <a:pathLst>
              <a:path w="2514600" h="2681604">
                <a:moveTo>
                  <a:pt x="1257300" y="0"/>
                </a:moveTo>
                <a:lnTo>
                  <a:pt x="1154182" y="4444"/>
                </a:lnTo>
                <a:lnTo>
                  <a:pt x="1053359" y="17546"/>
                </a:lnTo>
                <a:lnTo>
                  <a:pt x="955157" y="38961"/>
                </a:lnTo>
                <a:lnTo>
                  <a:pt x="859896" y="68344"/>
                </a:lnTo>
                <a:lnTo>
                  <a:pt x="767903" y="105350"/>
                </a:lnTo>
                <a:lnTo>
                  <a:pt x="679499" y="149634"/>
                </a:lnTo>
                <a:lnTo>
                  <a:pt x="595009" y="200851"/>
                </a:lnTo>
                <a:lnTo>
                  <a:pt x="514755" y="258657"/>
                </a:lnTo>
                <a:lnTo>
                  <a:pt x="439063" y="322705"/>
                </a:lnTo>
                <a:lnTo>
                  <a:pt x="368255" y="392652"/>
                </a:lnTo>
                <a:lnTo>
                  <a:pt x="302655" y="468151"/>
                </a:lnTo>
                <a:lnTo>
                  <a:pt x="242586" y="548859"/>
                </a:lnTo>
                <a:lnTo>
                  <a:pt x="188373" y="634430"/>
                </a:lnTo>
                <a:lnTo>
                  <a:pt x="140337" y="724518"/>
                </a:lnTo>
                <a:lnTo>
                  <a:pt x="98805" y="818780"/>
                </a:lnTo>
                <a:lnTo>
                  <a:pt x="64098" y="916870"/>
                </a:lnTo>
                <a:lnTo>
                  <a:pt x="36540" y="1018444"/>
                </a:lnTo>
                <a:lnTo>
                  <a:pt x="16455" y="1123155"/>
                </a:lnTo>
                <a:lnTo>
                  <a:pt x="4167" y="1230659"/>
                </a:lnTo>
                <a:lnTo>
                  <a:pt x="0" y="1340612"/>
                </a:lnTo>
                <a:lnTo>
                  <a:pt x="4169" y="1450570"/>
                </a:lnTo>
                <a:lnTo>
                  <a:pt x="16456" y="1558079"/>
                </a:lnTo>
                <a:lnTo>
                  <a:pt x="36541" y="1662796"/>
                </a:lnTo>
                <a:lnTo>
                  <a:pt x="64098" y="1764374"/>
                </a:lnTo>
                <a:lnTo>
                  <a:pt x="98805" y="1862469"/>
                </a:lnTo>
                <a:lnTo>
                  <a:pt x="140338" y="1956735"/>
                </a:lnTo>
                <a:lnTo>
                  <a:pt x="188373" y="2046828"/>
                </a:lnTo>
                <a:lnTo>
                  <a:pt x="242586" y="2132403"/>
                </a:lnTo>
                <a:lnTo>
                  <a:pt x="302655" y="2213114"/>
                </a:lnTo>
                <a:lnTo>
                  <a:pt x="368255" y="2288617"/>
                </a:lnTo>
                <a:lnTo>
                  <a:pt x="439063" y="2358567"/>
                </a:lnTo>
                <a:lnTo>
                  <a:pt x="514756" y="2422618"/>
                </a:lnTo>
                <a:lnTo>
                  <a:pt x="595009" y="2480426"/>
                </a:lnTo>
                <a:lnTo>
                  <a:pt x="679499" y="2531646"/>
                </a:lnTo>
                <a:lnTo>
                  <a:pt x="767903" y="2575932"/>
                </a:lnTo>
                <a:lnTo>
                  <a:pt x="859896" y="2612940"/>
                </a:lnTo>
                <a:lnTo>
                  <a:pt x="955157" y="2642324"/>
                </a:lnTo>
                <a:lnTo>
                  <a:pt x="1053359" y="2663740"/>
                </a:lnTo>
                <a:lnTo>
                  <a:pt x="1154182" y="2676843"/>
                </a:lnTo>
                <a:lnTo>
                  <a:pt x="1257300" y="2681287"/>
                </a:lnTo>
                <a:lnTo>
                  <a:pt x="1360424" y="2676843"/>
                </a:lnTo>
                <a:lnTo>
                  <a:pt x="1461252" y="2663740"/>
                </a:lnTo>
                <a:lnTo>
                  <a:pt x="1559459" y="2642324"/>
                </a:lnTo>
                <a:lnTo>
                  <a:pt x="1654722" y="2612940"/>
                </a:lnTo>
                <a:lnTo>
                  <a:pt x="1746718" y="2575932"/>
                </a:lnTo>
                <a:lnTo>
                  <a:pt x="1835123" y="2531646"/>
                </a:lnTo>
                <a:lnTo>
                  <a:pt x="1919613" y="2480426"/>
                </a:lnTo>
                <a:lnTo>
                  <a:pt x="1999865" y="2422618"/>
                </a:lnTo>
                <a:lnTo>
                  <a:pt x="2075557" y="2358567"/>
                </a:lnTo>
                <a:lnTo>
                  <a:pt x="2146363" y="2288617"/>
                </a:lnTo>
                <a:lnTo>
                  <a:pt x="2211961" y="2213114"/>
                </a:lnTo>
                <a:lnTo>
                  <a:pt x="2272027" y="2132403"/>
                </a:lnTo>
                <a:lnTo>
                  <a:pt x="2326239" y="2046828"/>
                </a:lnTo>
                <a:lnTo>
                  <a:pt x="2374271" y="1956735"/>
                </a:lnTo>
                <a:lnTo>
                  <a:pt x="2415801" y="1862469"/>
                </a:lnTo>
                <a:lnTo>
                  <a:pt x="2450506" y="1764374"/>
                </a:lnTo>
                <a:lnTo>
                  <a:pt x="2478062" y="1662796"/>
                </a:lnTo>
                <a:lnTo>
                  <a:pt x="2498145" y="1558079"/>
                </a:lnTo>
                <a:lnTo>
                  <a:pt x="2510432" y="1450570"/>
                </a:lnTo>
                <a:lnTo>
                  <a:pt x="2514600" y="1340612"/>
                </a:lnTo>
                <a:lnTo>
                  <a:pt x="2510432" y="1230659"/>
                </a:lnTo>
                <a:lnTo>
                  <a:pt x="2498145" y="1123155"/>
                </a:lnTo>
                <a:lnTo>
                  <a:pt x="2478062" y="1018444"/>
                </a:lnTo>
                <a:lnTo>
                  <a:pt x="2450506" y="916870"/>
                </a:lnTo>
                <a:lnTo>
                  <a:pt x="2415801" y="818780"/>
                </a:lnTo>
                <a:lnTo>
                  <a:pt x="2374271" y="724518"/>
                </a:lnTo>
                <a:lnTo>
                  <a:pt x="2326239" y="634430"/>
                </a:lnTo>
                <a:lnTo>
                  <a:pt x="2272027" y="548859"/>
                </a:lnTo>
                <a:lnTo>
                  <a:pt x="2211961" y="468151"/>
                </a:lnTo>
                <a:lnTo>
                  <a:pt x="2146363" y="392652"/>
                </a:lnTo>
                <a:lnTo>
                  <a:pt x="2075557" y="322705"/>
                </a:lnTo>
                <a:lnTo>
                  <a:pt x="1999865" y="258657"/>
                </a:lnTo>
                <a:lnTo>
                  <a:pt x="1919613" y="200851"/>
                </a:lnTo>
                <a:lnTo>
                  <a:pt x="1835123" y="149634"/>
                </a:lnTo>
                <a:lnTo>
                  <a:pt x="1746718" y="105350"/>
                </a:lnTo>
                <a:lnTo>
                  <a:pt x="1654722" y="68344"/>
                </a:lnTo>
                <a:lnTo>
                  <a:pt x="1559459" y="38961"/>
                </a:lnTo>
                <a:lnTo>
                  <a:pt x="1461252" y="17546"/>
                </a:lnTo>
                <a:lnTo>
                  <a:pt x="1360424" y="4444"/>
                </a:lnTo>
                <a:lnTo>
                  <a:pt x="1257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399926" y="3410048"/>
            <a:ext cx="2014726" cy="1969267"/>
          </a:xfrm>
          <a:custGeom>
            <a:avLst/>
            <a:gdLst/>
            <a:ahLst/>
            <a:cxnLst/>
            <a:rect l="l" t="t" r="r" b="b"/>
            <a:pathLst>
              <a:path w="2514600" h="2681604">
                <a:moveTo>
                  <a:pt x="0" y="1340612"/>
                </a:moveTo>
                <a:lnTo>
                  <a:pt x="4167" y="1230659"/>
                </a:lnTo>
                <a:lnTo>
                  <a:pt x="16455" y="1123155"/>
                </a:lnTo>
                <a:lnTo>
                  <a:pt x="36540" y="1018444"/>
                </a:lnTo>
                <a:lnTo>
                  <a:pt x="64098" y="916870"/>
                </a:lnTo>
                <a:lnTo>
                  <a:pt x="98805" y="818780"/>
                </a:lnTo>
                <a:lnTo>
                  <a:pt x="140337" y="724518"/>
                </a:lnTo>
                <a:lnTo>
                  <a:pt x="188373" y="634430"/>
                </a:lnTo>
                <a:lnTo>
                  <a:pt x="242586" y="548859"/>
                </a:lnTo>
                <a:lnTo>
                  <a:pt x="302655" y="468151"/>
                </a:lnTo>
                <a:lnTo>
                  <a:pt x="368255" y="392652"/>
                </a:lnTo>
                <a:lnTo>
                  <a:pt x="439063" y="322705"/>
                </a:lnTo>
                <a:lnTo>
                  <a:pt x="514755" y="258657"/>
                </a:lnTo>
                <a:lnTo>
                  <a:pt x="595009" y="200851"/>
                </a:lnTo>
                <a:lnTo>
                  <a:pt x="679499" y="149634"/>
                </a:lnTo>
                <a:lnTo>
                  <a:pt x="767903" y="105350"/>
                </a:lnTo>
                <a:lnTo>
                  <a:pt x="859896" y="68344"/>
                </a:lnTo>
                <a:lnTo>
                  <a:pt x="955157" y="38961"/>
                </a:lnTo>
                <a:lnTo>
                  <a:pt x="1053359" y="17546"/>
                </a:lnTo>
                <a:lnTo>
                  <a:pt x="1154182" y="4444"/>
                </a:lnTo>
                <a:lnTo>
                  <a:pt x="1257300" y="0"/>
                </a:lnTo>
                <a:lnTo>
                  <a:pt x="1360424" y="4444"/>
                </a:lnTo>
                <a:lnTo>
                  <a:pt x="1461252" y="17546"/>
                </a:lnTo>
                <a:lnTo>
                  <a:pt x="1559459" y="38961"/>
                </a:lnTo>
                <a:lnTo>
                  <a:pt x="1654722" y="68344"/>
                </a:lnTo>
                <a:lnTo>
                  <a:pt x="1746718" y="105350"/>
                </a:lnTo>
                <a:lnTo>
                  <a:pt x="1835123" y="149634"/>
                </a:lnTo>
                <a:lnTo>
                  <a:pt x="1919613" y="200851"/>
                </a:lnTo>
                <a:lnTo>
                  <a:pt x="1999865" y="258657"/>
                </a:lnTo>
                <a:lnTo>
                  <a:pt x="2075557" y="322705"/>
                </a:lnTo>
                <a:lnTo>
                  <a:pt x="2146363" y="392652"/>
                </a:lnTo>
                <a:lnTo>
                  <a:pt x="2211961" y="468151"/>
                </a:lnTo>
                <a:lnTo>
                  <a:pt x="2272027" y="548859"/>
                </a:lnTo>
                <a:lnTo>
                  <a:pt x="2326239" y="634430"/>
                </a:lnTo>
                <a:lnTo>
                  <a:pt x="2374271" y="724518"/>
                </a:lnTo>
                <a:lnTo>
                  <a:pt x="2415801" y="818780"/>
                </a:lnTo>
                <a:lnTo>
                  <a:pt x="2450506" y="916870"/>
                </a:lnTo>
                <a:lnTo>
                  <a:pt x="2478062" y="1018444"/>
                </a:lnTo>
                <a:lnTo>
                  <a:pt x="2498145" y="1123155"/>
                </a:lnTo>
                <a:lnTo>
                  <a:pt x="2510432" y="1230659"/>
                </a:lnTo>
                <a:lnTo>
                  <a:pt x="2514600" y="1340612"/>
                </a:lnTo>
                <a:lnTo>
                  <a:pt x="2510432" y="1450570"/>
                </a:lnTo>
                <a:lnTo>
                  <a:pt x="2498145" y="1558079"/>
                </a:lnTo>
                <a:lnTo>
                  <a:pt x="2478062" y="1662796"/>
                </a:lnTo>
                <a:lnTo>
                  <a:pt x="2450506" y="1764374"/>
                </a:lnTo>
                <a:lnTo>
                  <a:pt x="2415801" y="1862469"/>
                </a:lnTo>
                <a:lnTo>
                  <a:pt x="2374271" y="1956735"/>
                </a:lnTo>
                <a:lnTo>
                  <a:pt x="2326239" y="2046828"/>
                </a:lnTo>
                <a:lnTo>
                  <a:pt x="2272027" y="2132403"/>
                </a:lnTo>
                <a:lnTo>
                  <a:pt x="2211961" y="2213114"/>
                </a:lnTo>
                <a:lnTo>
                  <a:pt x="2146363" y="2288617"/>
                </a:lnTo>
                <a:lnTo>
                  <a:pt x="2075557" y="2358567"/>
                </a:lnTo>
                <a:lnTo>
                  <a:pt x="1999865" y="2422618"/>
                </a:lnTo>
                <a:lnTo>
                  <a:pt x="1919613" y="2480426"/>
                </a:lnTo>
                <a:lnTo>
                  <a:pt x="1835123" y="2531646"/>
                </a:lnTo>
                <a:lnTo>
                  <a:pt x="1746718" y="2575932"/>
                </a:lnTo>
                <a:lnTo>
                  <a:pt x="1654722" y="2612940"/>
                </a:lnTo>
                <a:lnTo>
                  <a:pt x="1559459" y="2642324"/>
                </a:lnTo>
                <a:lnTo>
                  <a:pt x="1461252" y="2663740"/>
                </a:lnTo>
                <a:lnTo>
                  <a:pt x="1360424" y="2676843"/>
                </a:lnTo>
                <a:lnTo>
                  <a:pt x="1257300" y="2681287"/>
                </a:lnTo>
                <a:lnTo>
                  <a:pt x="1154182" y="2676843"/>
                </a:lnTo>
                <a:lnTo>
                  <a:pt x="1053359" y="2663740"/>
                </a:lnTo>
                <a:lnTo>
                  <a:pt x="955157" y="2642324"/>
                </a:lnTo>
                <a:lnTo>
                  <a:pt x="859896" y="2612940"/>
                </a:lnTo>
                <a:lnTo>
                  <a:pt x="767903" y="2575932"/>
                </a:lnTo>
                <a:lnTo>
                  <a:pt x="679499" y="2531646"/>
                </a:lnTo>
                <a:lnTo>
                  <a:pt x="595009" y="2480426"/>
                </a:lnTo>
                <a:lnTo>
                  <a:pt x="514756" y="2422618"/>
                </a:lnTo>
                <a:lnTo>
                  <a:pt x="439063" y="2358567"/>
                </a:lnTo>
                <a:lnTo>
                  <a:pt x="368255" y="2288617"/>
                </a:lnTo>
                <a:lnTo>
                  <a:pt x="302655" y="2213114"/>
                </a:lnTo>
                <a:lnTo>
                  <a:pt x="242586" y="2132403"/>
                </a:lnTo>
                <a:lnTo>
                  <a:pt x="188373" y="2046828"/>
                </a:lnTo>
                <a:lnTo>
                  <a:pt x="140338" y="1956735"/>
                </a:lnTo>
                <a:lnTo>
                  <a:pt x="98805" y="1862469"/>
                </a:lnTo>
                <a:lnTo>
                  <a:pt x="64098" y="1764374"/>
                </a:lnTo>
                <a:lnTo>
                  <a:pt x="36541" y="1662796"/>
                </a:lnTo>
                <a:lnTo>
                  <a:pt x="16456" y="1558079"/>
                </a:lnTo>
                <a:lnTo>
                  <a:pt x="4169" y="1450570"/>
                </a:lnTo>
                <a:lnTo>
                  <a:pt x="1" y="134061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780927" y="4019648"/>
            <a:ext cx="1254116" cy="847769"/>
          </a:xfrm>
          <a:custGeom>
            <a:avLst/>
            <a:gdLst/>
            <a:ahLst/>
            <a:cxnLst/>
            <a:rect l="l" t="t" r="r" b="b"/>
            <a:pathLst>
              <a:path w="1565275" h="1154429">
                <a:moveTo>
                  <a:pt x="782637" y="0"/>
                </a:moveTo>
                <a:lnTo>
                  <a:pt x="718449" y="1912"/>
                </a:lnTo>
                <a:lnTo>
                  <a:pt x="655691" y="7551"/>
                </a:lnTo>
                <a:lnTo>
                  <a:pt x="594562" y="16768"/>
                </a:lnTo>
                <a:lnTo>
                  <a:pt x="535266" y="29415"/>
                </a:lnTo>
                <a:lnTo>
                  <a:pt x="478002" y="45342"/>
                </a:lnTo>
                <a:lnTo>
                  <a:pt x="422973" y="64403"/>
                </a:lnTo>
                <a:lnTo>
                  <a:pt x="370380" y="86448"/>
                </a:lnTo>
                <a:lnTo>
                  <a:pt x="320424" y="111329"/>
                </a:lnTo>
                <a:lnTo>
                  <a:pt x="273308" y="138897"/>
                </a:lnTo>
                <a:lnTo>
                  <a:pt x="229231" y="169005"/>
                </a:lnTo>
                <a:lnTo>
                  <a:pt x="188397" y="201503"/>
                </a:lnTo>
                <a:lnTo>
                  <a:pt x="151005" y="236244"/>
                </a:lnTo>
                <a:lnTo>
                  <a:pt x="117258" y="273079"/>
                </a:lnTo>
                <a:lnTo>
                  <a:pt x="87357" y="311859"/>
                </a:lnTo>
                <a:lnTo>
                  <a:pt x="61504" y="352436"/>
                </a:lnTo>
                <a:lnTo>
                  <a:pt x="39900" y="394663"/>
                </a:lnTo>
                <a:lnTo>
                  <a:pt x="22745" y="438389"/>
                </a:lnTo>
                <a:lnTo>
                  <a:pt x="10243" y="483468"/>
                </a:lnTo>
                <a:lnTo>
                  <a:pt x="2594" y="529750"/>
                </a:lnTo>
                <a:lnTo>
                  <a:pt x="0" y="577088"/>
                </a:lnTo>
                <a:lnTo>
                  <a:pt x="2594" y="624408"/>
                </a:lnTo>
                <a:lnTo>
                  <a:pt x="10243" y="670676"/>
                </a:lnTo>
                <a:lnTo>
                  <a:pt x="22745" y="715744"/>
                </a:lnTo>
                <a:lnTo>
                  <a:pt x="39898" y="759464"/>
                </a:lnTo>
                <a:lnTo>
                  <a:pt x="61502" y="801685"/>
                </a:lnTo>
                <a:lnTo>
                  <a:pt x="87355" y="842260"/>
                </a:lnTo>
                <a:lnTo>
                  <a:pt x="117255" y="881040"/>
                </a:lnTo>
                <a:lnTo>
                  <a:pt x="151001" y="917876"/>
                </a:lnTo>
                <a:lnTo>
                  <a:pt x="188392" y="952620"/>
                </a:lnTo>
                <a:lnTo>
                  <a:pt x="229227" y="985123"/>
                </a:lnTo>
                <a:lnTo>
                  <a:pt x="273303" y="1015235"/>
                </a:lnTo>
                <a:lnTo>
                  <a:pt x="320419" y="1042810"/>
                </a:lnTo>
                <a:lnTo>
                  <a:pt x="370374" y="1067697"/>
                </a:lnTo>
                <a:lnTo>
                  <a:pt x="422967" y="1089748"/>
                </a:lnTo>
                <a:lnTo>
                  <a:pt x="477997" y="1108815"/>
                </a:lnTo>
                <a:lnTo>
                  <a:pt x="535261" y="1124748"/>
                </a:lnTo>
                <a:lnTo>
                  <a:pt x="594558" y="1137400"/>
                </a:lnTo>
                <a:lnTo>
                  <a:pt x="655688" y="1146620"/>
                </a:lnTo>
                <a:lnTo>
                  <a:pt x="718448" y="1152262"/>
                </a:lnTo>
                <a:lnTo>
                  <a:pt x="782637" y="1154176"/>
                </a:lnTo>
                <a:lnTo>
                  <a:pt x="846826" y="1152262"/>
                </a:lnTo>
                <a:lnTo>
                  <a:pt x="909586" y="1146620"/>
                </a:lnTo>
                <a:lnTo>
                  <a:pt x="970716" y="1137400"/>
                </a:lnTo>
                <a:lnTo>
                  <a:pt x="1030013" y="1124748"/>
                </a:lnTo>
                <a:lnTo>
                  <a:pt x="1087277" y="1108815"/>
                </a:lnTo>
                <a:lnTo>
                  <a:pt x="1142307" y="1089748"/>
                </a:lnTo>
                <a:lnTo>
                  <a:pt x="1194900" y="1067697"/>
                </a:lnTo>
                <a:lnTo>
                  <a:pt x="1244855" y="1042810"/>
                </a:lnTo>
                <a:lnTo>
                  <a:pt x="1291971" y="1015235"/>
                </a:lnTo>
                <a:lnTo>
                  <a:pt x="1336047" y="985123"/>
                </a:lnTo>
                <a:lnTo>
                  <a:pt x="1376882" y="952620"/>
                </a:lnTo>
                <a:lnTo>
                  <a:pt x="1414273" y="917876"/>
                </a:lnTo>
                <a:lnTo>
                  <a:pt x="1448019" y="881040"/>
                </a:lnTo>
                <a:lnTo>
                  <a:pt x="1477919" y="842260"/>
                </a:lnTo>
                <a:lnTo>
                  <a:pt x="1503772" y="801685"/>
                </a:lnTo>
                <a:lnTo>
                  <a:pt x="1525376" y="759464"/>
                </a:lnTo>
                <a:lnTo>
                  <a:pt x="1542529" y="715744"/>
                </a:lnTo>
                <a:lnTo>
                  <a:pt x="1555031" y="670676"/>
                </a:lnTo>
                <a:lnTo>
                  <a:pt x="1562680" y="624408"/>
                </a:lnTo>
                <a:lnTo>
                  <a:pt x="1565275" y="577088"/>
                </a:lnTo>
                <a:lnTo>
                  <a:pt x="1562680" y="529750"/>
                </a:lnTo>
                <a:lnTo>
                  <a:pt x="1555031" y="483468"/>
                </a:lnTo>
                <a:lnTo>
                  <a:pt x="1542529" y="438389"/>
                </a:lnTo>
                <a:lnTo>
                  <a:pt x="1525376" y="394663"/>
                </a:lnTo>
                <a:lnTo>
                  <a:pt x="1503772" y="352436"/>
                </a:lnTo>
                <a:lnTo>
                  <a:pt x="1477919" y="311859"/>
                </a:lnTo>
                <a:lnTo>
                  <a:pt x="1448019" y="273079"/>
                </a:lnTo>
                <a:lnTo>
                  <a:pt x="1414273" y="236244"/>
                </a:lnTo>
                <a:lnTo>
                  <a:pt x="1376882" y="201503"/>
                </a:lnTo>
                <a:lnTo>
                  <a:pt x="1336047" y="169005"/>
                </a:lnTo>
                <a:lnTo>
                  <a:pt x="1291971" y="138897"/>
                </a:lnTo>
                <a:lnTo>
                  <a:pt x="1244855" y="111329"/>
                </a:lnTo>
                <a:lnTo>
                  <a:pt x="1194900" y="86448"/>
                </a:lnTo>
                <a:lnTo>
                  <a:pt x="1142307" y="64403"/>
                </a:lnTo>
                <a:lnTo>
                  <a:pt x="1087277" y="45342"/>
                </a:lnTo>
                <a:lnTo>
                  <a:pt x="1030013" y="29415"/>
                </a:lnTo>
                <a:lnTo>
                  <a:pt x="970716" y="16768"/>
                </a:lnTo>
                <a:lnTo>
                  <a:pt x="909586" y="7551"/>
                </a:lnTo>
                <a:lnTo>
                  <a:pt x="846826" y="1912"/>
                </a:lnTo>
                <a:lnTo>
                  <a:pt x="782637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780927" y="4019648"/>
            <a:ext cx="1254116" cy="847769"/>
          </a:xfrm>
          <a:custGeom>
            <a:avLst/>
            <a:gdLst/>
            <a:ahLst/>
            <a:cxnLst/>
            <a:rect l="l" t="t" r="r" b="b"/>
            <a:pathLst>
              <a:path w="1565275" h="1154429">
                <a:moveTo>
                  <a:pt x="0" y="577088"/>
                </a:moveTo>
                <a:lnTo>
                  <a:pt x="2594" y="529750"/>
                </a:lnTo>
                <a:lnTo>
                  <a:pt x="10243" y="483468"/>
                </a:lnTo>
                <a:lnTo>
                  <a:pt x="22745" y="438389"/>
                </a:lnTo>
                <a:lnTo>
                  <a:pt x="39900" y="394663"/>
                </a:lnTo>
                <a:lnTo>
                  <a:pt x="61504" y="352436"/>
                </a:lnTo>
                <a:lnTo>
                  <a:pt x="87357" y="311859"/>
                </a:lnTo>
                <a:lnTo>
                  <a:pt x="117258" y="273079"/>
                </a:lnTo>
                <a:lnTo>
                  <a:pt x="151005" y="236244"/>
                </a:lnTo>
                <a:lnTo>
                  <a:pt x="188397" y="201503"/>
                </a:lnTo>
                <a:lnTo>
                  <a:pt x="229231" y="169005"/>
                </a:lnTo>
                <a:lnTo>
                  <a:pt x="273308" y="138897"/>
                </a:lnTo>
                <a:lnTo>
                  <a:pt x="320424" y="111329"/>
                </a:lnTo>
                <a:lnTo>
                  <a:pt x="370380" y="86448"/>
                </a:lnTo>
                <a:lnTo>
                  <a:pt x="422973" y="64403"/>
                </a:lnTo>
                <a:lnTo>
                  <a:pt x="478002" y="45342"/>
                </a:lnTo>
                <a:lnTo>
                  <a:pt x="535266" y="29415"/>
                </a:lnTo>
                <a:lnTo>
                  <a:pt x="594562" y="16768"/>
                </a:lnTo>
                <a:lnTo>
                  <a:pt x="655691" y="7551"/>
                </a:lnTo>
                <a:lnTo>
                  <a:pt x="718449" y="1912"/>
                </a:lnTo>
                <a:lnTo>
                  <a:pt x="782637" y="0"/>
                </a:lnTo>
                <a:lnTo>
                  <a:pt x="846826" y="1912"/>
                </a:lnTo>
                <a:lnTo>
                  <a:pt x="909586" y="7551"/>
                </a:lnTo>
                <a:lnTo>
                  <a:pt x="970716" y="16768"/>
                </a:lnTo>
                <a:lnTo>
                  <a:pt x="1030013" y="29415"/>
                </a:lnTo>
                <a:lnTo>
                  <a:pt x="1087277" y="45342"/>
                </a:lnTo>
                <a:lnTo>
                  <a:pt x="1142307" y="64403"/>
                </a:lnTo>
                <a:lnTo>
                  <a:pt x="1194900" y="86448"/>
                </a:lnTo>
                <a:lnTo>
                  <a:pt x="1244855" y="111329"/>
                </a:lnTo>
                <a:lnTo>
                  <a:pt x="1291971" y="138897"/>
                </a:lnTo>
                <a:lnTo>
                  <a:pt x="1336047" y="169005"/>
                </a:lnTo>
                <a:lnTo>
                  <a:pt x="1376882" y="201503"/>
                </a:lnTo>
                <a:lnTo>
                  <a:pt x="1414273" y="236244"/>
                </a:lnTo>
                <a:lnTo>
                  <a:pt x="1448019" y="273079"/>
                </a:lnTo>
                <a:lnTo>
                  <a:pt x="1477919" y="311859"/>
                </a:lnTo>
                <a:lnTo>
                  <a:pt x="1503772" y="352436"/>
                </a:lnTo>
                <a:lnTo>
                  <a:pt x="1525376" y="394663"/>
                </a:lnTo>
                <a:lnTo>
                  <a:pt x="1542529" y="438389"/>
                </a:lnTo>
                <a:lnTo>
                  <a:pt x="1555031" y="483468"/>
                </a:lnTo>
                <a:lnTo>
                  <a:pt x="1562680" y="529750"/>
                </a:lnTo>
                <a:lnTo>
                  <a:pt x="1565275" y="577088"/>
                </a:lnTo>
                <a:lnTo>
                  <a:pt x="1562680" y="624408"/>
                </a:lnTo>
                <a:lnTo>
                  <a:pt x="1555031" y="670676"/>
                </a:lnTo>
                <a:lnTo>
                  <a:pt x="1542529" y="715744"/>
                </a:lnTo>
                <a:lnTo>
                  <a:pt x="1525376" y="759464"/>
                </a:lnTo>
                <a:lnTo>
                  <a:pt x="1503772" y="801685"/>
                </a:lnTo>
                <a:lnTo>
                  <a:pt x="1477919" y="842260"/>
                </a:lnTo>
                <a:lnTo>
                  <a:pt x="1448019" y="881040"/>
                </a:lnTo>
                <a:lnTo>
                  <a:pt x="1414273" y="917876"/>
                </a:lnTo>
                <a:lnTo>
                  <a:pt x="1376882" y="952620"/>
                </a:lnTo>
                <a:lnTo>
                  <a:pt x="1336047" y="985123"/>
                </a:lnTo>
                <a:lnTo>
                  <a:pt x="1291971" y="1015235"/>
                </a:lnTo>
                <a:lnTo>
                  <a:pt x="1244855" y="1042810"/>
                </a:lnTo>
                <a:lnTo>
                  <a:pt x="1194900" y="1067697"/>
                </a:lnTo>
                <a:lnTo>
                  <a:pt x="1142307" y="1089748"/>
                </a:lnTo>
                <a:lnTo>
                  <a:pt x="1087277" y="1108815"/>
                </a:lnTo>
                <a:lnTo>
                  <a:pt x="1030013" y="1124748"/>
                </a:lnTo>
                <a:lnTo>
                  <a:pt x="970716" y="1137400"/>
                </a:lnTo>
                <a:lnTo>
                  <a:pt x="909586" y="1146620"/>
                </a:lnTo>
                <a:lnTo>
                  <a:pt x="846826" y="1152262"/>
                </a:lnTo>
                <a:lnTo>
                  <a:pt x="782637" y="1154176"/>
                </a:lnTo>
                <a:lnTo>
                  <a:pt x="718448" y="1152262"/>
                </a:lnTo>
                <a:lnTo>
                  <a:pt x="655688" y="1146620"/>
                </a:lnTo>
                <a:lnTo>
                  <a:pt x="594558" y="1137400"/>
                </a:lnTo>
                <a:lnTo>
                  <a:pt x="535261" y="1124748"/>
                </a:lnTo>
                <a:lnTo>
                  <a:pt x="477997" y="1108815"/>
                </a:lnTo>
                <a:lnTo>
                  <a:pt x="422967" y="1089748"/>
                </a:lnTo>
                <a:lnTo>
                  <a:pt x="370374" y="1067697"/>
                </a:lnTo>
                <a:lnTo>
                  <a:pt x="320419" y="1042810"/>
                </a:lnTo>
                <a:lnTo>
                  <a:pt x="273303" y="1015235"/>
                </a:lnTo>
                <a:lnTo>
                  <a:pt x="229227" y="985123"/>
                </a:lnTo>
                <a:lnTo>
                  <a:pt x="188392" y="952620"/>
                </a:lnTo>
                <a:lnTo>
                  <a:pt x="151001" y="917876"/>
                </a:lnTo>
                <a:lnTo>
                  <a:pt x="117255" y="881040"/>
                </a:lnTo>
                <a:lnTo>
                  <a:pt x="87355" y="842260"/>
                </a:lnTo>
                <a:lnTo>
                  <a:pt x="61502" y="801685"/>
                </a:lnTo>
                <a:lnTo>
                  <a:pt x="39898" y="759464"/>
                </a:lnTo>
                <a:lnTo>
                  <a:pt x="22745" y="715744"/>
                </a:lnTo>
                <a:lnTo>
                  <a:pt x="10243" y="670676"/>
                </a:lnTo>
                <a:lnTo>
                  <a:pt x="2594" y="624408"/>
                </a:lnTo>
                <a:lnTo>
                  <a:pt x="0" y="57708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1"/>
          <p:cNvSpPr txBox="1"/>
          <p:nvPr/>
        </p:nvSpPr>
        <p:spPr>
          <a:xfrm>
            <a:off x="1096374" y="4261933"/>
            <a:ext cx="6410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ct val="100000"/>
              </a:lnSpc>
            </a:pP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M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isu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r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M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ini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me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40" name="object 32"/>
          <p:cNvSpPr txBox="1"/>
          <p:nvPr/>
        </p:nvSpPr>
        <p:spPr>
          <a:xfrm>
            <a:off x="292100" y="1486394"/>
            <a:ext cx="8357107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dirty="0">
                <a:solidFill>
                  <a:srgbClr val="000000"/>
                </a:solidFill>
                <a:latin typeface="Verdana"/>
                <a:cs typeface="Verdana"/>
              </a:rPr>
              <a:t>Misure</a:t>
            </a:r>
            <a:r>
              <a:rPr sz="2000" b="1" u="heavy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u="heavy" dirty="0">
                <a:solidFill>
                  <a:srgbClr val="000000"/>
                </a:solidFill>
                <a:latin typeface="Verdana"/>
                <a:cs typeface="Verdana"/>
              </a:rPr>
              <a:t>Minime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 –</a:t>
            </a:r>
            <a:endParaRPr sz="20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nite</a:t>
            </a:r>
            <a:r>
              <a:rPr sz="200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sp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li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ta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me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nte nel</a:t>
            </a:r>
            <a:r>
              <a:rPr sz="2000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testo</a:t>
            </a:r>
            <a:r>
              <a:rPr sz="200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nor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at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0000"/>
                </a:solidFill>
                <a:latin typeface="Verdana"/>
                <a:cs typeface="Verdana"/>
              </a:rPr>
              <a:t>DI</a:t>
            </a:r>
            <a:r>
              <a:rPr sz="2000" b="1" spc="5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CI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2000" b="1" spc="-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NA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1" spc="-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TECNICO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–</a:t>
            </a:r>
            <a:r>
              <a:rPr lang="it-IT" sz="20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Verdana"/>
                <a:cs typeface="Verdana"/>
              </a:rPr>
              <a:t>(A</a:t>
            </a:r>
            <a:r>
              <a:rPr sz="2000" b="1" spc="-15" dirty="0">
                <a:solidFill>
                  <a:srgbClr val="000000"/>
                </a:solidFill>
                <a:latin typeface="Verdana"/>
                <a:cs typeface="Verdana"/>
              </a:rPr>
              <a:t>ll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000" b="1" spc="-5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 B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)</a:t>
            </a:r>
            <a:r>
              <a:rPr lang="it-IT" sz="20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del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0000"/>
                </a:solidFill>
                <a:latin typeface="Verdana"/>
                <a:cs typeface="Verdana"/>
              </a:rPr>
              <a:t>Cod</a:t>
            </a:r>
            <a:r>
              <a:rPr sz="2000" b="1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ce</a:t>
            </a:r>
            <a:endParaRPr lang="it-IT" sz="20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sz="800" b="1" dirty="0">
              <a:solidFill>
                <a:srgbClr val="000000"/>
              </a:solidFill>
            </a:endParaRPr>
          </a:p>
          <a:p>
            <a:pPr marL="27305">
              <a:lnSpc>
                <a:spcPct val="100000"/>
              </a:lnSpc>
              <a:tabLst>
                <a:tab pos="3391535" algn="l"/>
              </a:tabLst>
            </a:pPr>
            <a:r>
              <a:rPr sz="1600" b="1" spc="-20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z="1600" b="1" spc="-1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16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000000"/>
                </a:solidFill>
                <a:latin typeface="Verdana"/>
                <a:cs typeface="Verdana"/>
              </a:rPr>
              <a:t>liv</a:t>
            </a:r>
            <a:r>
              <a:rPr sz="1600" b="1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000000"/>
                </a:solidFill>
                <a:latin typeface="Verdana"/>
                <a:cs typeface="Verdana"/>
              </a:rPr>
              <a:t>ll</a:t>
            </a:r>
            <a:r>
              <a:rPr sz="1600" b="1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600" b="1"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0000"/>
                </a:solidFill>
                <a:latin typeface="Verdana"/>
                <a:cs typeface="Verdana"/>
              </a:rPr>
              <a:t>essen</a:t>
            </a:r>
            <a:r>
              <a:rPr sz="1600" b="1" spc="-20" dirty="0">
                <a:solidFill>
                  <a:srgbClr val="000000"/>
                </a:solidFill>
                <a:latin typeface="Verdana"/>
                <a:cs typeface="Verdana"/>
              </a:rPr>
              <a:t>zi</a:t>
            </a:r>
            <a:r>
              <a:rPr sz="1600" b="1" spc="-10" dirty="0">
                <a:solidFill>
                  <a:srgbClr val="000000"/>
                </a:solidFill>
                <a:latin typeface="Verdana"/>
                <a:cs typeface="Verdana"/>
              </a:rPr>
              <a:t>ale,</a:t>
            </a:r>
            <a:r>
              <a:rPr sz="1600" b="1" spc="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cos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ti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tu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	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dal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spc="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re</a:t>
            </a:r>
            <a:r>
              <a:rPr sz="1600" spc="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ini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1600" spc="-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z="1600" spc="-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violaz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one</a:t>
            </a:r>
            <a:r>
              <a:rPr sz="1600" spc="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co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porta</a:t>
            </a:r>
            <a:r>
              <a:rPr sz="1600" spc="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l’appl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caz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one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di</a:t>
            </a:r>
            <a:r>
              <a:rPr sz="16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sa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nzion</a:t>
            </a:r>
            <a:r>
              <a:rPr sz="1600" spc="-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pena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600" spc="-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endParaRPr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1" name="object 33"/>
          <p:cNvSpPr txBox="1"/>
          <p:nvPr/>
        </p:nvSpPr>
        <p:spPr>
          <a:xfrm>
            <a:off x="2619246" y="3099989"/>
            <a:ext cx="632333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031364" algn="r">
              <a:lnSpc>
                <a:spcPct val="100000"/>
              </a:lnSpc>
              <a:tabLst>
                <a:tab pos="6186805" algn="l"/>
              </a:tabLst>
            </a:pPr>
            <a:r>
              <a:rPr sz="2000" b="1" u="sng" dirty="0">
                <a:solidFill>
                  <a:srgbClr val="000000"/>
                </a:solidFill>
                <a:latin typeface="Verdana"/>
                <a:cs typeface="Verdana"/>
              </a:rPr>
              <a:t>Misure</a:t>
            </a:r>
            <a:r>
              <a:rPr sz="2000" b="1" u="sng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u="sng" spc="-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000" b="1" u="sng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b="1" u="sng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u="sng" spc="-5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2000" b="1" u="sng" spc="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b="1" u="sng" dirty="0">
                <a:solidFill>
                  <a:srgbClr val="000000"/>
                </a:solidFill>
                <a:latin typeface="Verdana"/>
                <a:cs typeface="Verdana"/>
              </a:rPr>
              <a:t>ot</a:t>
            </a:r>
            <a:r>
              <a:rPr sz="2000" b="1" u="sng" spc="-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1" u="sng" spc="5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2000" b="1" u="sng" dirty="0">
                <a:solidFill>
                  <a:srgbClr val="000000"/>
                </a:solidFill>
                <a:latin typeface="Verdana"/>
                <a:cs typeface="Verdana"/>
              </a:rPr>
              <a:t>io</a:t>
            </a:r>
            <a:r>
              <a:rPr sz="2000" b="1" u="sng" spc="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000" b="1" u="sng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1" u="sng" spc="-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u="sng" dirty="0">
                <a:solidFill>
                  <a:srgbClr val="000000"/>
                </a:solidFill>
                <a:latin typeface="Verdana"/>
                <a:cs typeface="Verdana"/>
              </a:rPr>
              <a:t>id</a:t>
            </a:r>
            <a:r>
              <a:rPr sz="2000" b="1" u="sng" spc="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b="1" u="sng" spc="-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000" b="1" u="sng" spc="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1" u="sng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	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 tu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te</a:t>
            </a:r>
            <a:r>
              <a:rPr sz="2000" spc="-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que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ll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che</a:t>
            </a:r>
            <a:r>
              <a:rPr sz="2000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sec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ndo</a:t>
            </a:r>
            <a:r>
              <a:rPr sz="200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’e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one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a tec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og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a,</a:t>
            </a:r>
            <a:r>
              <a:rPr sz="2000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n 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1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azi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ne al</a:t>
            </a:r>
            <a:r>
              <a:rPr sz="2000" b="1" spc="-5" dirty="0">
                <a:solidFill>
                  <a:srgbClr val="000000"/>
                </a:solidFill>
                <a:latin typeface="Verdana"/>
                <a:cs typeface="Verdana"/>
              </a:rPr>
              <a:t> tip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o di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000" b="1" spc="-3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attam</a:t>
            </a:r>
            <a:r>
              <a:rPr sz="2000" b="1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2000" b="1" spc="5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o effett</a:t>
            </a:r>
            <a:r>
              <a:rPr sz="2000" b="1" spc="5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z="2000" b="1" dirty="0">
                <a:solidFill>
                  <a:srgbClr val="000000"/>
                </a:solidFill>
                <a:latin typeface="Verdana"/>
                <a:cs typeface="Verdana"/>
              </a:rPr>
              <a:t>at</a:t>
            </a:r>
            <a:r>
              <a:rPr sz="2000" b="1" spc="-5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lang="it-IT" sz="2000" b="1" spc="-50" dirty="0">
                <a:solidFill>
                  <a:srgbClr val="000000"/>
                </a:solidFill>
                <a:latin typeface="Verdana"/>
                <a:cs typeface="Verdana"/>
              </a:rPr>
              <a:t> e di dati trattai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r>
              <a:rPr sz="2000" spc="-5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debbon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ssere</a:t>
            </a:r>
            <a:r>
              <a:rPr sz="200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prese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dal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are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per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 r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sc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incombenti sui dati. Vanno verificate ed aggiornate periodicamente.</a:t>
            </a:r>
            <a:endParaRPr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7" name="object 39"/>
          <p:cNvSpPr txBox="1"/>
          <p:nvPr/>
        </p:nvSpPr>
        <p:spPr>
          <a:xfrm>
            <a:off x="-971210" y="5450376"/>
            <a:ext cx="99587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La 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vio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laz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one</a:t>
            </a:r>
            <a:r>
              <a:rPr sz="16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de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er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mi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na</a:t>
            </a:r>
            <a:r>
              <a:rPr sz="1600" spc="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’i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li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it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à</a:t>
            </a:r>
            <a:r>
              <a:rPr sz="1600" spc="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del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</a:p>
          <a:p>
            <a:pPr marL="434975" marR="6350" indent="306070" algn="r">
              <a:lnSpc>
                <a:spcPct val="100000"/>
              </a:lnSpc>
            </a:pP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con 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re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at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-45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1600" spc="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con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egu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spc="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vi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li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ic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1600" spc="-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, an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he</a:t>
            </a:r>
            <a:r>
              <a:rPr sz="16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sz="16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er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mi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ne</a:t>
            </a:r>
            <a:r>
              <a:rPr sz="1600"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1600" spc="-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ri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arc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1600" spc="-25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1600" spc="-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600" spc="-1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z="1600" spc="-2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1600" spc="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del</a:t>
            </a:r>
            <a:r>
              <a:rPr sz="16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Verdana"/>
                <a:cs typeface="Verdana"/>
              </a:rPr>
              <a:t>danno</a:t>
            </a:r>
            <a:endParaRPr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61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13041" y="666308"/>
            <a:ext cx="754380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/>
              <a:t>GDPR 2016/679 – Art. 32</a:t>
            </a:r>
            <a:br>
              <a:rPr lang="it-IT" sz="4400" dirty="0"/>
            </a:br>
            <a:r>
              <a:rPr lang="it-IT" sz="4400" dirty="0"/>
              <a:t>LE MISURE DI SICUREZZA</a:t>
            </a:r>
            <a:endParaRPr lang="it-IT" sz="2700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762000" y="1578690"/>
            <a:ext cx="7543800" cy="4555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Arial"/>
                <a:cs typeface="Arial"/>
              </a:rPr>
              <a:t>Tenendo conto dello </a:t>
            </a:r>
            <a:r>
              <a:rPr lang="it-IT" b="1" dirty="0">
                <a:latin typeface="Arial"/>
                <a:cs typeface="Arial"/>
              </a:rPr>
              <a:t>stato dell'arte</a:t>
            </a:r>
            <a:r>
              <a:rPr lang="it-IT" dirty="0">
                <a:latin typeface="Arial"/>
                <a:cs typeface="Arial"/>
              </a:rPr>
              <a:t> e </a:t>
            </a:r>
            <a:r>
              <a:rPr lang="it-IT" b="1" dirty="0">
                <a:latin typeface="Arial"/>
                <a:cs typeface="Arial"/>
              </a:rPr>
              <a:t>dei costi</a:t>
            </a:r>
            <a:r>
              <a:rPr lang="it-IT" dirty="0">
                <a:latin typeface="Arial"/>
                <a:cs typeface="Arial"/>
              </a:rPr>
              <a:t> di attuazione, nonché della </a:t>
            </a:r>
            <a:r>
              <a:rPr lang="it-IT" b="1" dirty="0">
                <a:latin typeface="Arial"/>
                <a:cs typeface="Arial"/>
              </a:rPr>
              <a:t>natura</a:t>
            </a:r>
            <a:r>
              <a:rPr lang="it-IT" dirty="0">
                <a:latin typeface="Arial"/>
                <a:cs typeface="Arial"/>
              </a:rPr>
              <a:t>, dell'</a:t>
            </a:r>
            <a:r>
              <a:rPr lang="it-IT" b="1" dirty="0">
                <a:latin typeface="Arial"/>
                <a:cs typeface="Arial"/>
              </a:rPr>
              <a:t>oggetto</a:t>
            </a:r>
            <a:r>
              <a:rPr lang="it-IT" dirty="0">
                <a:latin typeface="Arial"/>
                <a:cs typeface="Arial"/>
              </a:rPr>
              <a:t>, del </a:t>
            </a:r>
            <a:r>
              <a:rPr lang="it-IT" b="1" dirty="0">
                <a:latin typeface="Arial"/>
                <a:cs typeface="Arial"/>
              </a:rPr>
              <a:t>contesto</a:t>
            </a:r>
            <a:r>
              <a:rPr lang="it-IT" dirty="0">
                <a:latin typeface="Arial"/>
                <a:cs typeface="Arial"/>
              </a:rPr>
              <a:t> e delle </a:t>
            </a:r>
            <a:r>
              <a:rPr lang="it-IT" b="1" dirty="0">
                <a:latin typeface="Arial"/>
                <a:cs typeface="Arial"/>
              </a:rPr>
              <a:t>finalità</a:t>
            </a:r>
            <a:r>
              <a:rPr lang="it-IT" dirty="0">
                <a:latin typeface="Arial"/>
                <a:cs typeface="Arial"/>
              </a:rPr>
              <a:t> del trattamento, come anche del </a:t>
            </a:r>
            <a:r>
              <a:rPr lang="it-IT" b="1" dirty="0">
                <a:latin typeface="Arial"/>
                <a:cs typeface="Arial"/>
              </a:rPr>
              <a:t>rischio di varia probabilità e gravità</a:t>
            </a:r>
            <a:r>
              <a:rPr lang="it-IT" dirty="0">
                <a:latin typeface="Arial"/>
                <a:cs typeface="Arial"/>
              </a:rPr>
              <a:t> per i diritti e le libertà delle persone fisiche, il titolare del trattamento e il responsabile del trattamento mettono in atto </a:t>
            </a:r>
            <a:r>
              <a:rPr lang="it-IT" b="1" dirty="0">
                <a:solidFill>
                  <a:srgbClr val="FF0000"/>
                </a:solidFill>
                <a:latin typeface="Arial"/>
                <a:cs typeface="Arial"/>
              </a:rPr>
              <a:t>misure tecniche e organizzative adeguate</a:t>
            </a:r>
            <a:r>
              <a:rPr lang="it-IT" dirty="0">
                <a:latin typeface="Arial"/>
                <a:cs typeface="Arial"/>
              </a:rPr>
              <a:t> per garantire un livello di sicurezza adeguato al rischio, che comprendono, tra le altre, se del caso:</a:t>
            </a:r>
          </a:p>
          <a:p>
            <a:pPr marL="0" indent="0" algn="just">
              <a:buNone/>
            </a:pPr>
            <a:r>
              <a:rPr lang="it-IT" dirty="0">
                <a:latin typeface="Arial"/>
                <a:cs typeface="Arial"/>
              </a:rPr>
              <a:t>a) la </a:t>
            </a:r>
            <a:r>
              <a:rPr lang="it-IT" b="1" dirty="0" err="1">
                <a:latin typeface="Arial"/>
                <a:cs typeface="Arial"/>
              </a:rPr>
              <a:t>pseudonimizzazione</a:t>
            </a:r>
            <a:r>
              <a:rPr lang="it-IT" dirty="0">
                <a:latin typeface="Arial"/>
                <a:cs typeface="Arial"/>
              </a:rPr>
              <a:t> e la </a:t>
            </a:r>
            <a:r>
              <a:rPr lang="it-IT" b="1" dirty="0">
                <a:latin typeface="Arial"/>
                <a:cs typeface="Arial"/>
              </a:rPr>
              <a:t>cifratura</a:t>
            </a:r>
            <a:r>
              <a:rPr lang="it-IT" dirty="0">
                <a:latin typeface="Arial"/>
                <a:cs typeface="Arial"/>
              </a:rPr>
              <a:t> dei dati personali;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485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13041" y="666308"/>
            <a:ext cx="754380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/>
              <a:t>GDPR 2016/679 – Art. 32</a:t>
            </a:r>
            <a:br>
              <a:rPr lang="it-IT" sz="4400" dirty="0"/>
            </a:br>
            <a:r>
              <a:rPr lang="it-IT" sz="4400" dirty="0"/>
              <a:t>LE MISURE DI SICUREZZA</a:t>
            </a:r>
            <a:endParaRPr lang="it-IT" sz="2700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762000" y="1578690"/>
            <a:ext cx="7543800" cy="4555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Arial"/>
                <a:cs typeface="Arial"/>
              </a:rPr>
              <a:t>b) la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capacità di </a:t>
            </a:r>
            <a:r>
              <a:rPr lang="it-IT" b="1" dirty="0">
                <a:latin typeface="Arial"/>
                <a:cs typeface="Arial"/>
              </a:rPr>
              <a:t>assicurare</a:t>
            </a:r>
            <a:r>
              <a:rPr lang="it-IT" dirty="0">
                <a:latin typeface="Arial"/>
                <a:cs typeface="Arial"/>
              </a:rPr>
              <a:t> su base permanente la </a:t>
            </a:r>
            <a:r>
              <a:rPr lang="it-IT" b="1" dirty="0">
                <a:latin typeface="Arial"/>
                <a:cs typeface="Arial"/>
              </a:rPr>
              <a:t>riservatezza, l'integrità, la disponibilità e la resilienza</a:t>
            </a:r>
            <a:r>
              <a:rPr lang="it-IT" dirty="0">
                <a:latin typeface="Arial"/>
                <a:cs typeface="Arial"/>
              </a:rPr>
              <a:t> dei sistemi e dei servizi di trattamento; </a:t>
            </a:r>
          </a:p>
          <a:p>
            <a:pPr marL="0" indent="0" algn="just">
              <a:buNone/>
            </a:pPr>
            <a:r>
              <a:rPr lang="it-IT" dirty="0">
                <a:latin typeface="Arial"/>
                <a:cs typeface="Arial"/>
              </a:rPr>
              <a:t>c) la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capacità di </a:t>
            </a:r>
            <a:r>
              <a:rPr lang="it-IT" b="1" dirty="0">
                <a:latin typeface="Arial"/>
                <a:cs typeface="Arial"/>
              </a:rPr>
              <a:t>ripristinare tempestivamente</a:t>
            </a:r>
            <a:r>
              <a:rPr lang="it-IT" dirty="0">
                <a:latin typeface="Arial"/>
                <a:cs typeface="Arial"/>
              </a:rPr>
              <a:t> la disponibilità e l'accesso dei dati personali in caso di incidente fisico o tecnico; </a:t>
            </a:r>
          </a:p>
          <a:p>
            <a:pPr marL="0" indent="0" algn="just">
              <a:buNone/>
            </a:pPr>
            <a:r>
              <a:rPr lang="it-IT" dirty="0">
                <a:latin typeface="Arial"/>
                <a:cs typeface="Arial"/>
              </a:rPr>
              <a:t>d)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una procedura </a:t>
            </a:r>
            <a:r>
              <a:rPr lang="it-IT" dirty="0">
                <a:latin typeface="Arial"/>
                <a:cs typeface="Arial"/>
              </a:rPr>
              <a:t>per </a:t>
            </a:r>
            <a:r>
              <a:rPr lang="it-IT" b="1" dirty="0">
                <a:latin typeface="Arial"/>
                <a:cs typeface="Arial"/>
              </a:rPr>
              <a:t>testare, verificare e valutare </a:t>
            </a:r>
            <a:r>
              <a:rPr lang="it-IT" b="1" dirty="0">
                <a:solidFill>
                  <a:srgbClr val="FF0000"/>
                </a:solidFill>
                <a:latin typeface="Arial"/>
                <a:cs typeface="Arial"/>
              </a:rPr>
              <a:t>regolarmente</a:t>
            </a:r>
            <a:r>
              <a:rPr lang="it-IT" b="1" dirty="0">
                <a:latin typeface="Arial"/>
                <a:cs typeface="Arial"/>
              </a:rPr>
              <a:t> l'efficacia delle misure tecniche</a:t>
            </a:r>
            <a:r>
              <a:rPr lang="it-IT" dirty="0">
                <a:latin typeface="Arial"/>
                <a:cs typeface="Arial"/>
              </a:rPr>
              <a:t> e organizzative al fine di garantire la sicurezza del trattamento.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59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13041" y="666308"/>
            <a:ext cx="754380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/>
              <a:t>GDPR 2016/679 – Art. 32</a:t>
            </a:r>
            <a:br>
              <a:rPr lang="it-IT" sz="4400" dirty="0"/>
            </a:br>
            <a:r>
              <a:rPr lang="it-IT" sz="4400" dirty="0"/>
              <a:t>LE MISURE DI SICUREZZA</a:t>
            </a:r>
            <a:endParaRPr lang="it-IT" sz="2700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762000" y="1578690"/>
            <a:ext cx="7543800" cy="455541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>
                <a:latin typeface="Arial"/>
                <a:cs typeface="Arial"/>
              </a:rPr>
              <a:t>2.Nel valutare l'adeguato livello di sicurezza, </a:t>
            </a:r>
            <a:r>
              <a:rPr lang="it-IT" b="1" dirty="0">
                <a:latin typeface="Arial"/>
                <a:cs typeface="Arial"/>
              </a:rPr>
              <a:t>si tiene conto in special modo dei rischi</a:t>
            </a:r>
            <a:r>
              <a:rPr lang="it-IT" dirty="0">
                <a:latin typeface="Arial"/>
                <a:cs typeface="Arial"/>
              </a:rPr>
              <a:t> presentati dal trattamento che derivano in particolare dalla </a:t>
            </a:r>
            <a:r>
              <a:rPr lang="it-IT" b="1" dirty="0">
                <a:latin typeface="Arial"/>
                <a:cs typeface="Arial"/>
              </a:rPr>
              <a:t>distruzione, dalla perdita, dalla modifica, dalla divulgazione non autorizzata o dall'accesso, in modo accidentale o illegale, a dati personali trasmessi, conservati o comunque trattati</a:t>
            </a:r>
            <a:r>
              <a:rPr lang="it-IT" dirty="0">
                <a:latin typeface="Arial"/>
                <a:cs typeface="Arial"/>
              </a:rPr>
              <a:t>. </a:t>
            </a:r>
          </a:p>
          <a:p>
            <a:pPr marL="0" indent="0" algn="just">
              <a:buNone/>
            </a:pPr>
            <a:r>
              <a:rPr lang="it-IT" dirty="0">
                <a:latin typeface="Arial"/>
                <a:cs typeface="Arial"/>
              </a:rPr>
              <a:t>3.L'adesione a un </a:t>
            </a:r>
            <a:r>
              <a:rPr lang="it-IT" b="1" dirty="0">
                <a:latin typeface="Arial"/>
                <a:cs typeface="Arial"/>
              </a:rPr>
              <a:t>codice di condotta </a:t>
            </a:r>
            <a:r>
              <a:rPr lang="it-IT" dirty="0">
                <a:latin typeface="Arial"/>
                <a:cs typeface="Arial"/>
              </a:rPr>
              <a:t>approvato o a un meccanismo di </a:t>
            </a:r>
            <a:r>
              <a:rPr lang="it-IT" b="1" dirty="0">
                <a:latin typeface="Arial"/>
                <a:cs typeface="Arial"/>
              </a:rPr>
              <a:t>certificazione</a:t>
            </a:r>
            <a:r>
              <a:rPr lang="it-IT" dirty="0">
                <a:latin typeface="Arial"/>
                <a:cs typeface="Arial"/>
              </a:rPr>
              <a:t> approvato può essere utilizzata come elemento per dimostrare la conformità ai requisiti di cui al paragrafo 1 del presente articolo. </a:t>
            </a:r>
          </a:p>
          <a:p>
            <a:pPr marL="0" indent="0" algn="just">
              <a:buNone/>
            </a:pPr>
            <a:r>
              <a:rPr lang="it-IT" dirty="0">
                <a:latin typeface="Arial"/>
                <a:cs typeface="Arial"/>
              </a:rPr>
              <a:t>4.Il titolare del trattamento e il responsabile del trattamento fanno sì che chiunque agisca sotto la loro autorità e abbia accesso a dati personali </a:t>
            </a:r>
            <a:r>
              <a:rPr lang="it-IT" b="1" dirty="0">
                <a:latin typeface="Arial"/>
                <a:cs typeface="Arial"/>
              </a:rPr>
              <a:t>non tratti tali dati se non è istruito in tal senso</a:t>
            </a:r>
            <a:r>
              <a:rPr lang="it-IT" dirty="0">
                <a:latin typeface="Arial"/>
                <a:cs typeface="Arial"/>
              </a:rPr>
              <a:t> dal titolare del trattamento, salvo che lo richieda il diritto dell'Unione o degli Stati membri.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543800" cy="8255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QUADRO NORMATIVO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308100"/>
            <a:ext cx="7543800" cy="4826000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Arial"/>
                <a:cs typeface="Arial"/>
              </a:rPr>
              <a:t>Direttiva Europea 95/46/CE</a:t>
            </a:r>
          </a:p>
          <a:p>
            <a:r>
              <a:rPr lang="it-IT" sz="3600" dirty="0">
                <a:latin typeface="Arial"/>
                <a:cs typeface="Arial"/>
              </a:rPr>
              <a:t>Legge 675 del 31 dicembre 1996</a:t>
            </a:r>
          </a:p>
          <a:p>
            <a:r>
              <a:rPr lang="it-IT" sz="3600" dirty="0" err="1">
                <a:latin typeface="Arial"/>
                <a:cs typeface="Arial"/>
              </a:rPr>
              <a:t>D.Lgs</a:t>
            </a:r>
            <a:r>
              <a:rPr lang="it-IT" sz="3600" dirty="0">
                <a:latin typeface="Arial"/>
                <a:cs typeface="Arial"/>
              </a:rPr>
              <a:t> 196 del 30 giugno 2003</a:t>
            </a:r>
          </a:p>
          <a:p>
            <a:r>
              <a:rPr lang="it-IT" sz="3600" dirty="0">
                <a:latin typeface="Arial"/>
                <a:cs typeface="Arial"/>
              </a:rPr>
              <a:t>Provvedimenti diversi </a:t>
            </a:r>
            <a:r>
              <a:rPr lang="it-IT" sz="3600" dirty="0" err="1">
                <a:latin typeface="Arial"/>
                <a:cs typeface="Arial"/>
              </a:rPr>
              <a:t>GdP</a:t>
            </a:r>
            <a:endParaRPr lang="it-IT" sz="3600" dirty="0">
              <a:latin typeface="Arial"/>
              <a:cs typeface="Arial"/>
            </a:endParaRPr>
          </a:p>
          <a:p>
            <a:r>
              <a:rPr lang="it-IT" sz="3600" dirty="0">
                <a:latin typeface="Arial"/>
                <a:cs typeface="Arial"/>
              </a:rPr>
              <a:t>Nuovo Regolamento Europeo GDPR 2016/679</a:t>
            </a:r>
          </a:p>
          <a:p>
            <a:r>
              <a:rPr lang="it-IT" sz="3600" dirty="0" err="1">
                <a:latin typeface="Arial"/>
                <a:cs typeface="Arial"/>
              </a:rPr>
              <a:t>D.Lgs</a:t>
            </a:r>
            <a:r>
              <a:rPr lang="it-IT" sz="3600" dirty="0">
                <a:latin typeface="Arial"/>
                <a:cs typeface="Arial"/>
              </a:rPr>
              <a:t> 101/18 e nuova 196/03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45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0"/>
          <p:cNvSpPr/>
          <p:nvPr/>
        </p:nvSpPr>
        <p:spPr>
          <a:xfrm>
            <a:off x="6345301" y="4653793"/>
            <a:ext cx="2648585" cy="821690"/>
          </a:xfrm>
          <a:custGeom>
            <a:avLst/>
            <a:gdLst/>
            <a:ahLst/>
            <a:cxnLst/>
            <a:rect l="l" t="t" r="r" b="b"/>
            <a:pathLst>
              <a:path w="2648584" h="821689">
                <a:moveTo>
                  <a:pt x="2431089" y="254761"/>
                </a:moveTo>
                <a:lnTo>
                  <a:pt x="427228" y="254761"/>
                </a:lnTo>
                <a:lnTo>
                  <a:pt x="865505" y="328802"/>
                </a:lnTo>
                <a:lnTo>
                  <a:pt x="832231" y="526033"/>
                </a:lnTo>
                <a:lnTo>
                  <a:pt x="2585466" y="821689"/>
                </a:lnTo>
                <a:lnTo>
                  <a:pt x="2648458" y="448514"/>
                </a:lnTo>
                <a:lnTo>
                  <a:pt x="2648458" y="291433"/>
                </a:lnTo>
                <a:lnTo>
                  <a:pt x="2431089" y="254761"/>
                </a:lnTo>
                <a:close/>
              </a:path>
              <a:path w="2648584" h="821689">
                <a:moveTo>
                  <a:pt x="460502" y="57530"/>
                </a:moveTo>
                <a:lnTo>
                  <a:pt x="0" y="115188"/>
                </a:lnTo>
                <a:lnTo>
                  <a:pt x="416179" y="320547"/>
                </a:lnTo>
                <a:lnTo>
                  <a:pt x="427228" y="254761"/>
                </a:lnTo>
                <a:lnTo>
                  <a:pt x="2431089" y="254761"/>
                </a:lnTo>
                <a:lnTo>
                  <a:pt x="2090078" y="197230"/>
                </a:lnTo>
                <a:lnTo>
                  <a:pt x="887730" y="197230"/>
                </a:lnTo>
                <a:lnTo>
                  <a:pt x="449453" y="123316"/>
                </a:lnTo>
                <a:lnTo>
                  <a:pt x="460502" y="57530"/>
                </a:lnTo>
                <a:close/>
              </a:path>
              <a:path w="2648584" h="821689">
                <a:moveTo>
                  <a:pt x="921004" y="0"/>
                </a:moveTo>
                <a:lnTo>
                  <a:pt x="887730" y="197230"/>
                </a:lnTo>
                <a:lnTo>
                  <a:pt x="2090078" y="197230"/>
                </a:lnTo>
                <a:lnTo>
                  <a:pt x="921004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232336"/>
            <a:ext cx="7543800" cy="889000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MISURE MINIME INFORMATICHE</a:t>
            </a:r>
          </a:p>
        </p:txBody>
      </p:sp>
      <p:sp>
        <p:nvSpPr>
          <p:cNvPr id="11" name="object 6"/>
          <p:cNvSpPr/>
          <p:nvPr/>
        </p:nvSpPr>
        <p:spPr>
          <a:xfrm>
            <a:off x="5676213" y="2088979"/>
            <a:ext cx="3185160" cy="902335"/>
          </a:xfrm>
          <a:custGeom>
            <a:avLst/>
            <a:gdLst/>
            <a:ahLst/>
            <a:cxnLst/>
            <a:rect l="l" t="t" r="r" b="b"/>
            <a:pathLst>
              <a:path w="3185159" h="902335">
                <a:moveTo>
                  <a:pt x="2834157" y="656843"/>
                </a:moveTo>
                <a:lnTo>
                  <a:pt x="1064259" y="656843"/>
                </a:lnTo>
                <a:lnTo>
                  <a:pt x="1098930" y="902080"/>
                </a:lnTo>
                <a:lnTo>
                  <a:pt x="2834157" y="656843"/>
                </a:lnTo>
                <a:close/>
              </a:path>
              <a:path w="3185159" h="902335">
                <a:moveTo>
                  <a:pt x="746378" y="490219"/>
                </a:moveTo>
                <a:lnTo>
                  <a:pt x="0" y="749553"/>
                </a:lnTo>
                <a:lnTo>
                  <a:pt x="789051" y="791972"/>
                </a:lnTo>
                <a:lnTo>
                  <a:pt x="775716" y="697611"/>
                </a:lnTo>
                <a:lnTo>
                  <a:pt x="1064259" y="656843"/>
                </a:lnTo>
                <a:lnTo>
                  <a:pt x="2834157" y="656843"/>
                </a:lnTo>
                <a:lnTo>
                  <a:pt x="3184652" y="607309"/>
                </a:lnTo>
                <a:lnTo>
                  <a:pt x="3184652" y="584453"/>
                </a:lnTo>
                <a:lnTo>
                  <a:pt x="759713" y="584453"/>
                </a:lnTo>
                <a:lnTo>
                  <a:pt x="746378" y="490219"/>
                </a:lnTo>
                <a:close/>
              </a:path>
              <a:path w="3185159" h="902335">
                <a:moveTo>
                  <a:pt x="3126231" y="0"/>
                </a:moveTo>
                <a:lnTo>
                  <a:pt x="1013586" y="298450"/>
                </a:lnTo>
                <a:lnTo>
                  <a:pt x="1048257" y="543687"/>
                </a:lnTo>
                <a:lnTo>
                  <a:pt x="759713" y="584453"/>
                </a:lnTo>
                <a:lnTo>
                  <a:pt x="3184652" y="584453"/>
                </a:lnTo>
                <a:lnTo>
                  <a:pt x="3184652" y="413112"/>
                </a:lnTo>
                <a:lnTo>
                  <a:pt x="3126231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5676213" y="2088979"/>
            <a:ext cx="3185160" cy="749935"/>
          </a:xfrm>
          <a:custGeom>
            <a:avLst/>
            <a:gdLst/>
            <a:ahLst/>
            <a:cxnLst/>
            <a:rect l="l" t="t" r="r" b="b"/>
            <a:pathLst>
              <a:path w="3185159" h="749935">
                <a:moveTo>
                  <a:pt x="0" y="749553"/>
                </a:moveTo>
                <a:lnTo>
                  <a:pt x="746378" y="490219"/>
                </a:lnTo>
                <a:lnTo>
                  <a:pt x="759713" y="584453"/>
                </a:lnTo>
                <a:lnTo>
                  <a:pt x="1048257" y="543687"/>
                </a:lnTo>
                <a:lnTo>
                  <a:pt x="1013586" y="298450"/>
                </a:lnTo>
                <a:lnTo>
                  <a:pt x="3126231" y="0"/>
                </a:lnTo>
                <a:lnTo>
                  <a:pt x="3184652" y="41311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5676213" y="2696288"/>
            <a:ext cx="3185160" cy="295275"/>
          </a:xfrm>
          <a:custGeom>
            <a:avLst/>
            <a:gdLst/>
            <a:ahLst/>
            <a:cxnLst/>
            <a:rect l="l" t="t" r="r" b="b"/>
            <a:pathLst>
              <a:path w="3185159" h="295275">
                <a:moveTo>
                  <a:pt x="3184652" y="0"/>
                </a:moveTo>
                <a:lnTo>
                  <a:pt x="1098930" y="294771"/>
                </a:lnTo>
                <a:lnTo>
                  <a:pt x="1064259" y="49534"/>
                </a:lnTo>
                <a:lnTo>
                  <a:pt x="775716" y="90301"/>
                </a:lnTo>
                <a:lnTo>
                  <a:pt x="789051" y="184662"/>
                </a:lnTo>
                <a:lnTo>
                  <a:pt x="0" y="14224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6752920" y="2195786"/>
            <a:ext cx="2114296" cy="722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4048862" y="985029"/>
            <a:ext cx="3625215" cy="984885"/>
          </a:xfrm>
          <a:custGeom>
            <a:avLst/>
            <a:gdLst/>
            <a:ahLst/>
            <a:cxnLst/>
            <a:rect l="l" t="t" r="r" b="b"/>
            <a:pathLst>
              <a:path w="3625215" h="984885">
                <a:moveTo>
                  <a:pt x="572516" y="746125"/>
                </a:moveTo>
                <a:lnTo>
                  <a:pt x="0" y="984758"/>
                </a:lnTo>
                <a:lnTo>
                  <a:pt x="620014" y="969644"/>
                </a:lnTo>
                <a:lnTo>
                  <a:pt x="608203" y="913764"/>
                </a:lnTo>
                <a:lnTo>
                  <a:pt x="1133441" y="802004"/>
                </a:lnTo>
                <a:lnTo>
                  <a:pt x="584454" y="802004"/>
                </a:lnTo>
                <a:lnTo>
                  <a:pt x="572516" y="746125"/>
                </a:lnTo>
                <a:close/>
              </a:path>
              <a:path w="3625215" h="984885">
                <a:moveTo>
                  <a:pt x="2028567" y="786891"/>
                </a:moveTo>
                <a:lnTo>
                  <a:pt x="1204468" y="786891"/>
                </a:lnTo>
                <a:lnTo>
                  <a:pt x="1240155" y="954659"/>
                </a:lnTo>
                <a:lnTo>
                  <a:pt x="2028567" y="786891"/>
                </a:lnTo>
                <a:close/>
              </a:path>
              <a:path w="3625215" h="984885">
                <a:moveTo>
                  <a:pt x="3529965" y="0"/>
                </a:moveTo>
                <a:lnTo>
                  <a:pt x="1144905" y="507364"/>
                </a:lnTo>
                <a:lnTo>
                  <a:pt x="1180592" y="675131"/>
                </a:lnTo>
                <a:lnTo>
                  <a:pt x="584454" y="802004"/>
                </a:lnTo>
                <a:lnTo>
                  <a:pt x="1133441" y="802004"/>
                </a:lnTo>
                <a:lnTo>
                  <a:pt x="1204468" y="786891"/>
                </a:lnTo>
                <a:lnTo>
                  <a:pt x="2028567" y="786891"/>
                </a:lnTo>
                <a:lnTo>
                  <a:pt x="3625088" y="447166"/>
                </a:lnTo>
                <a:lnTo>
                  <a:pt x="3529965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4048862" y="985029"/>
            <a:ext cx="3625215" cy="984885"/>
          </a:xfrm>
          <a:custGeom>
            <a:avLst/>
            <a:gdLst/>
            <a:ahLst/>
            <a:cxnLst/>
            <a:rect l="l" t="t" r="r" b="b"/>
            <a:pathLst>
              <a:path w="3625215" h="984885">
                <a:moveTo>
                  <a:pt x="0" y="984758"/>
                </a:moveTo>
                <a:lnTo>
                  <a:pt x="572516" y="746125"/>
                </a:lnTo>
                <a:lnTo>
                  <a:pt x="584454" y="802004"/>
                </a:lnTo>
                <a:lnTo>
                  <a:pt x="1180592" y="675131"/>
                </a:lnTo>
                <a:lnTo>
                  <a:pt x="1144905" y="507364"/>
                </a:lnTo>
                <a:lnTo>
                  <a:pt x="3529965" y="0"/>
                </a:lnTo>
                <a:lnTo>
                  <a:pt x="3625088" y="447166"/>
                </a:lnTo>
                <a:lnTo>
                  <a:pt x="1240155" y="954659"/>
                </a:lnTo>
                <a:lnTo>
                  <a:pt x="1204468" y="786891"/>
                </a:lnTo>
                <a:lnTo>
                  <a:pt x="608203" y="913764"/>
                </a:lnTo>
                <a:lnTo>
                  <a:pt x="620014" y="969644"/>
                </a:lnTo>
                <a:lnTo>
                  <a:pt x="0" y="98475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2"/>
          <p:cNvSpPr/>
          <p:nvPr/>
        </p:nvSpPr>
        <p:spPr>
          <a:xfrm>
            <a:off x="5712054" y="1244227"/>
            <a:ext cx="1438910" cy="464820"/>
          </a:xfrm>
          <a:custGeom>
            <a:avLst/>
            <a:gdLst/>
            <a:ahLst/>
            <a:cxnLst/>
            <a:rect l="l" t="t" r="r" b="b"/>
            <a:pathLst>
              <a:path w="1438909" h="464819">
                <a:moveTo>
                  <a:pt x="74668" y="270135"/>
                </a:moveTo>
                <a:lnTo>
                  <a:pt x="62759" y="270996"/>
                </a:lnTo>
                <a:lnTo>
                  <a:pt x="49022" y="273312"/>
                </a:lnTo>
                <a:lnTo>
                  <a:pt x="0" y="283726"/>
                </a:lnTo>
                <a:lnTo>
                  <a:pt x="38480" y="464701"/>
                </a:lnTo>
                <a:lnTo>
                  <a:pt x="62483" y="459621"/>
                </a:lnTo>
                <a:lnTo>
                  <a:pt x="48132" y="392184"/>
                </a:lnTo>
                <a:lnTo>
                  <a:pt x="82149" y="384623"/>
                </a:lnTo>
                <a:lnTo>
                  <a:pt x="94140" y="380338"/>
                </a:lnTo>
                <a:lnTo>
                  <a:pt x="104695" y="374781"/>
                </a:lnTo>
                <a:lnTo>
                  <a:pt x="108588" y="371610"/>
                </a:lnTo>
                <a:lnTo>
                  <a:pt x="43814" y="371610"/>
                </a:lnTo>
                <a:lnTo>
                  <a:pt x="28448" y="299347"/>
                </a:lnTo>
                <a:lnTo>
                  <a:pt x="59816" y="292616"/>
                </a:lnTo>
                <a:lnTo>
                  <a:pt x="66293" y="291854"/>
                </a:lnTo>
                <a:lnTo>
                  <a:pt x="121028" y="291854"/>
                </a:lnTo>
                <a:lnTo>
                  <a:pt x="118744" y="288298"/>
                </a:lnTo>
                <a:lnTo>
                  <a:pt x="113537" y="282202"/>
                </a:lnTo>
                <a:lnTo>
                  <a:pt x="107061" y="277630"/>
                </a:lnTo>
                <a:lnTo>
                  <a:pt x="92455" y="271788"/>
                </a:lnTo>
                <a:lnTo>
                  <a:pt x="85216" y="270391"/>
                </a:lnTo>
                <a:lnTo>
                  <a:pt x="74668" y="270135"/>
                </a:lnTo>
                <a:close/>
              </a:path>
              <a:path w="1438909" h="464819">
                <a:moveTo>
                  <a:pt x="121028" y="291854"/>
                </a:moveTo>
                <a:lnTo>
                  <a:pt x="76707" y="291854"/>
                </a:lnTo>
                <a:lnTo>
                  <a:pt x="81533" y="292743"/>
                </a:lnTo>
                <a:lnTo>
                  <a:pt x="85978" y="294394"/>
                </a:lnTo>
                <a:lnTo>
                  <a:pt x="91058" y="296426"/>
                </a:lnTo>
                <a:lnTo>
                  <a:pt x="95123" y="299474"/>
                </a:lnTo>
                <a:lnTo>
                  <a:pt x="98298" y="303665"/>
                </a:lnTo>
                <a:lnTo>
                  <a:pt x="101473" y="307729"/>
                </a:lnTo>
                <a:lnTo>
                  <a:pt x="103758" y="312936"/>
                </a:lnTo>
                <a:lnTo>
                  <a:pt x="105028" y="319159"/>
                </a:lnTo>
                <a:lnTo>
                  <a:pt x="106172" y="324620"/>
                </a:lnTo>
                <a:lnTo>
                  <a:pt x="81533" y="362720"/>
                </a:lnTo>
                <a:lnTo>
                  <a:pt x="43814" y="371610"/>
                </a:lnTo>
                <a:lnTo>
                  <a:pt x="108588" y="371610"/>
                </a:lnTo>
                <a:lnTo>
                  <a:pt x="130555" y="336431"/>
                </a:lnTo>
                <a:lnTo>
                  <a:pt x="131738" y="329573"/>
                </a:lnTo>
                <a:lnTo>
                  <a:pt x="131699" y="321318"/>
                </a:lnTo>
                <a:lnTo>
                  <a:pt x="129960" y="312936"/>
                </a:lnTo>
                <a:lnTo>
                  <a:pt x="129511" y="310988"/>
                </a:lnTo>
                <a:lnTo>
                  <a:pt x="125112" y="298213"/>
                </a:lnTo>
                <a:lnTo>
                  <a:pt x="121028" y="291854"/>
                </a:lnTo>
                <a:close/>
              </a:path>
              <a:path w="1438909" h="464819">
                <a:moveTo>
                  <a:pt x="221361" y="236609"/>
                </a:moveTo>
                <a:lnTo>
                  <a:pt x="189229" y="243467"/>
                </a:lnTo>
                <a:lnTo>
                  <a:pt x="161925" y="438539"/>
                </a:lnTo>
                <a:lnTo>
                  <a:pt x="186308" y="433332"/>
                </a:lnTo>
                <a:lnTo>
                  <a:pt x="193420" y="379103"/>
                </a:lnTo>
                <a:lnTo>
                  <a:pt x="271652" y="362466"/>
                </a:lnTo>
                <a:lnTo>
                  <a:pt x="300033" y="362466"/>
                </a:lnTo>
                <a:lnTo>
                  <a:pt x="296540" y="356878"/>
                </a:lnTo>
                <a:lnTo>
                  <a:pt x="196214" y="356878"/>
                </a:lnTo>
                <a:lnTo>
                  <a:pt x="209168" y="261247"/>
                </a:lnTo>
                <a:lnTo>
                  <a:pt x="236762" y="261247"/>
                </a:lnTo>
                <a:lnTo>
                  <a:pt x="221361" y="236609"/>
                </a:lnTo>
                <a:close/>
              </a:path>
              <a:path w="1438909" h="464819">
                <a:moveTo>
                  <a:pt x="300033" y="362466"/>
                </a:moveTo>
                <a:lnTo>
                  <a:pt x="271652" y="362466"/>
                </a:lnTo>
                <a:lnTo>
                  <a:pt x="300100" y="409075"/>
                </a:lnTo>
                <a:lnTo>
                  <a:pt x="325754" y="403614"/>
                </a:lnTo>
                <a:lnTo>
                  <a:pt x="300033" y="362466"/>
                </a:lnTo>
                <a:close/>
              </a:path>
              <a:path w="1438909" h="464819">
                <a:moveTo>
                  <a:pt x="336423" y="358148"/>
                </a:moveTo>
                <a:lnTo>
                  <a:pt x="365907" y="392174"/>
                </a:lnTo>
                <a:lnTo>
                  <a:pt x="380046" y="392700"/>
                </a:lnTo>
                <a:lnTo>
                  <a:pt x="390548" y="392014"/>
                </a:lnTo>
                <a:lnTo>
                  <a:pt x="431494" y="382769"/>
                </a:lnTo>
                <a:lnTo>
                  <a:pt x="452802" y="369736"/>
                </a:lnTo>
                <a:lnTo>
                  <a:pt x="390378" y="369736"/>
                </a:lnTo>
                <a:lnTo>
                  <a:pt x="377305" y="369070"/>
                </a:lnTo>
                <a:lnTo>
                  <a:pt x="360038" y="366935"/>
                </a:lnTo>
                <a:lnTo>
                  <a:pt x="347873" y="363271"/>
                </a:lnTo>
                <a:lnTo>
                  <a:pt x="336423" y="358148"/>
                </a:lnTo>
                <a:close/>
              </a:path>
              <a:path w="1438909" h="464819">
                <a:moveTo>
                  <a:pt x="467378" y="305316"/>
                </a:moveTo>
                <a:lnTo>
                  <a:pt x="411861" y="305316"/>
                </a:lnTo>
                <a:lnTo>
                  <a:pt x="418211" y="305697"/>
                </a:lnTo>
                <a:lnTo>
                  <a:pt x="426719" y="306078"/>
                </a:lnTo>
                <a:lnTo>
                  <a:pt x="433324" y="307729"/>
                </a:lnTo>
                <a:lnTo>
                  <a:pt x="438023" y="310777"/>
                </a:lnTo>
                <a:lnTo>
                  <a:pt x="442849" y="313698"/>
                </a:lnTo>
                <a:lnTo>
                  <a:pt x="446024" y="319159"/>
                </a:lnTo>
                <a:lnTo>
                  <a:pt x="428954" y="360327"/>
                </a:lnTo>
                <a:lnTo>
                  <a:pt x="390378" y="369736"/>
                </a:lnTo>
                <a:lnTo>
                  <a:pt x="452802" y="369736"/>
                </a:lnTo>
                <a:lnTo>
                  <a:pt x="473328" y="332875"/>
                </a:lnTo>
                <a:lnTo>
                  <a:pt x="473582" y="325509"/>
                </a:lnTo>
                <a:lnTo>
                  <a:pt x="472058" y="318524"/>
                </a:lnTo>
                <a:lnTo>
                  <a:pt x="471529" y="316250"/>
                </a:lnTo>
                <a:lnTo>
                  <a:pt x="467378" y="305316"/>
                </a:lnTo>
                <a:close/>
              </a:path>
              <a:path w="1438909" h="464819">
                <a:moveTo>
                  <a:pt x="236762" y="261247"/>
                </a:moveTo>
                <a:lnTo>
                  <a:pt x="209168" y="261247"/>
                </a:lnTo>
                <a:lnTo>
                  <a:pt x="259841" y="343289"/>
                </a:lnTo>
                <a:lnTo>
                  <a:pt x="196214" y="356878"/>
                </a:lnTo>
                <a:lnTo>
                  <a:pt x="296540" y="356878"/>
                </a:lnTo>
                <a:lnTo>
                  <a:pt x="236762" y="261247"/>
                </a:lnTo>
                <a:close/>
              </a:path>
              <a:path w="1438909" h="464819">
                <a:moveTo>
                  <a:pt x="405789" y="197116"/>
                </a:moveTo>
                <a:lnTo>
                  <a:pt x="367196" y="202407"/>
                </a:lnTo>
                <a:lnTo>
                  <a:pt x="324437" y="229876"/>
                </a:lnTo>
                <a:lnTo>
                  <a:pt x="316852" y="249621"/>
                </a:lnTo>
                <a:lnTo>
                  <a:pt x="316985" y="262555"/>
                </a:lnTo>
                <a:lnTo>
                  <a:pt x="336676" y="297988"/>
                </a:lnTo>
                <a:lnTo>
                  <a:pt x="374268" y="306713"/>
                </a:lnTo>
                <a:lnTo>
                  <a:pt x="382524" y="306586"/>
                </a:lnTo>
                <a:lnTo>
                  <a:pt x="390270" y="306332"/>
                </a:lnTo>
                <a:lnTo>
                  <a:pt x="397637" y="305824"/>
                </a:lnTo>
                <a:lnTo>
                  <a:pt x="405002" y="305443"/>
                </a:lnTo>
                <a:lnTo>
                  <a:pt x="411861" y="305316"/>
                </a:lnTo>
                <a:lnTo>
                  <a:pt x="467378" y="305316"/>
                </a:lnTo>
                <a:lnTo>
                  <a:pt x="459893" y="295527"/>
                </a:lnTo>
                <a:lnTo>
                  <a:pt x="447686" y="286168"/>
                </a:lnTo>
                <a:lnTo>
                  <a:pt x="435734" y="282450"/>
                </a:lnTo>
                <a:lnTo>
                  <a:pt x="428647" y="281567"/>
                </a:lnTo>
                <a:lnTo>
                  <a:pt x="378587" y="281567"/>
                </a:lnTo>
                <a:lnTo>
                  <a:pt x="362838" y="281313"/>
                </a:lnTo>
                <a:lnTo>
                  <a:pt x="355345" y="279408"/>
                </a:lnTo>
                <a:lnTo>
                  <a:pt x="345693" y="272550"/>
                </a:lnTo>
                <a:lnTo>
                  <a:pt x="342518" y="267089"/>
                </a:lnTo>
                <a:lnTo>
                  <a:pt x="340527" y="252988"/>
                </a:lnTo>
                <a:lnTo>
                  <a:pt x="344382" y="242959"/>
                </a:lnTo>
                <a:lnTo>
                  <a:pt x="355437" y="230464"/>
                </a:lnTo>
                <a:lnTo>
                  <a:pt x="366467" y="225112"/>
                </a:lnTo>
                <a:lnTo>
                  <a:pt x="381561" y="220973"/>
                </a:lnTo>
                <a:lnTo>
                  <a:pt x="392554" y="219719"/>
                </a:lnTo>
                <a:lnTo>
                  <a:pt x="441474" y="219719"/>
                </a:lnTo>
                <a:lnTo>
                  <a:pt x="432467" y="198878"/>
                </a:lnTo>
                <a:lnTo>
                  <a:pt x="420498" y="197634"/>
                </a:lnTo>
                <a:lnTo>
                  <a:pt x="405789" y="197116"/>
                </a:lnTo>
                <a:close/>
              </a:path>
              <a:path w="1438909" h="464819">
                <a:moveTo>
                  <a:pt x="414527" y="280424"/>
                </a:moveTo>
                <a:lnTo>
                  <a:pt x="406145" y="280551"/>
                </a:lnTo>
                <a:lnTo>
                  <a:pt x="378587" y="281567"/>
                </a:lnTo>
                <a:lnTo>
                  <a:pt x="428647" y="281567"/>
                </a:lnTo>
                <a:lnTo>
                  <a:pt x="421513" y="280678"/>
                </a:lnTo>
                <a:lnTo>
                  <a:pt x="414527" y="280424"/>
                </a:lnTo>
                <a:close/>
              </a:path>
              <a:path w="1438909" h="464819">
                <a:moveTo>
                  <a:pt x="441474" y="219719"/>
                </a:moveTo>
                <a:lnTo>
                  <a:pt x="392554" y="219719"/>
                </a:lnTo>
                <a:lnTo>
                  <a:pt x="405062" y="219732"/>
                </a:lnTo>
                <a:lnTo>
                  <a:pt x="420132" y="221156"/>
                </a:lnTo>
                <a:lnTo>
                  <a:pt x="432831" y="224332"/>
                </a:lnTo>
                <a:lnTo>
                  <a:pt x="443611" y="228862"/>
                </a:lnTo>
                <a:lnTo>
                  <a:pt x="445262" y="228481"/>
                </a:lnTo>
                <a:lnTo>
                  <a:pt x="441474" y="219719"/>
                </a:lnTo>
                <a:close/>
              </a:path>
              <a:path w="1438909" h="464819">
                <a:moveTo>
                  <a:pt x="503300" y="322588"/>
                </a:moveTo>
                <a:lnTo>
                  <a:pt x="532876" y="356644"/>
                </a:lnTo>
                <a:lnTo>
                  <a:pt x="546981" y="357220"/>
                </a:lnTo>
                <a:lnTo>
                  <a:pt x="557458" y="356484"/>
                </a:lnTo>
                <a:lnTo>
                  <a:pt x="598405" y="347237"/>
                </a:lnTo>
                <a:lnTo>
                  <a:pt x="619748" y="334224"/>
                </a:lnTo>
                <a:lnTo>
                  <a:pt x="557263" y="334224"/>
                </a:lnTo>
                <a:lnTo>
                  <a:pt x="544199" y="333577"/>
                </a:lnTo>
                <a:lnTo>
                  <a:pt x="526875" y="331412"/>
                </a:lnTo>
                <a:lnTo>
                  <a:pt x="514717" y="327726"/>
                </a:lnTo>
                <a:lnTo>
                  <a:pt x="503300" y="322588"/>
                </a:lnTo>
                <a:close/>
              </a:path>
              <a:path w="1438909" h="464819">
                <a:moveTo>
                  <a:pt x="634414" y="269883"/>
                </a:moveTo>
                <a:lnTo>
                  <a:pt x="578738" y="269883"/>
                </a:lnTo>
                <a:lnTo>
                  <a:pt x="593598" y="270518"/>
                </a:lnTo>
                <a:lnTo>
                  <a:pt x="600201" y="272296"/>
                </a:lnTo>
                <a:lnTo>
                  <a:pt x="605027" y="275217"/>
                </a:lnTo>
                <a:lnTo>
                  <a:pt x="609726" y="278138"/>
                </a:lnTo>
                <a:lnTo>
                  <a:pt x="612901" y="283726"/>
                </a:lnTo>
                <a:lnTo>
                  <a:pt x="615306" y="296653"/>
                </a:lnTo>
                <a:lnTo>
                  <a:pt x="612897" y="307674"/>
                </a:lnTo>
                <a:lnTo>
                  <a:pt x="567443" y="333608"/>
                </a:lnTo>
                <a:lnTo>
                  <a:pt x="557263" y="334224"/>
                </a:lnTo>
                <a:lnTo>
                  <a:pt x="619748" y="334224"/>
                </a:lnTo>
                <a:lnTo>
                  <a:pt x="640304" y="297442"/>
                </a:lnTo>
                <a:lnTo>
                  <a:pt x="640461" y="290076"/>
                </a:lnTo>
                <a:lnTo>
                  <a:pt x="638466" y="280847"/>
                </a:lnTo>
                <a:lnTo>
                  <a:pt x="634414" y="269883"/>
                </a:lnTo>
                <a:close/>
              </a:path>
              <a:path w="1438909" h="464819">
                <a:moveTo>
                  <a:pt x="661415" y="143010"/>
                </a:moveTo>
                <a:lnTo>
                  <a:pt x="636777" y="148217"/>
                </a:lnTo>
                <a:lnTo>
                  <a:pt x="723137" y="319032"/>
                </a:lnTo>
                <a:lnTo>
                  <a:pt x="749680" y="313444"/>
                </a:lnTo>
                <a:lnTo>
                  <a:pt x="750605" y="285377"/>
                </a:lnTo>
                <a:lnTo>
                  <a:pt x="731520" y="285377"/>
                </a:lnTo>
                <a:lnTo>
                  <a:pt x="661415" y="143010"/>
                </a:lnTo>
                <a:close/>
              </a:path>
              <a:path w="1438909" h="464819">
                <a:moveTo>
                  <a:pt x="777699" y="155329"/>
                </a:moveTo>
                <a:lnTo>
                  <a:pt x="754887" y="155329"/>
                </a:lnTo>
                <a:lnTo>
                  <a:pt x="824864" y="297442"/>
                </a:lnTo>
                <a:lnTo>
                  <a:pt x="852043" y="291727"/>
                </a:lnTo>
                <a:lnTo>
                  <a:pt x="853202" y="265692"/>
                </a:lnTo>
                <a:lnTo>
                  <a:pt x="831469" y="265692"/>
                </a:lnTo>
                <a:lnTo>
                  <a:pt x="777699" y="155329"/>
                </a:lnTo>
                <a:close/>
              </a:path>
              <a:path w="1438909" h="464819">
                <a:moveTo>
                  <a:pt x="761364" y="121801"/>
                </a:moveTo>
                <a:lnTo>
                  <a:pt x="736853" y="127008"/>
                </a:lnTo>
                <a:lnTo>
                  <a:pt x="731520" y="285377"/>
                </a:lnTo>
                <a:lnTo>
                  <a:pt x="750605" y="285377"/>
                </a:lnTo>
                <a:lnTo>
                  <a:pt x="754887" y="155329"/>
                </a:lnTo>
                <a:lnTo>
                  <a:pt x="777699" y="155329"/>
                </a:lnTo>
                <a:lnTo>
                  <a:pt x="761364" y="121801"/>
                </a:lnTo>
                <a:close/>
              </a:path>
              <a:path w="1438909" h="464819">
                <a:moveTo>
                  <a:pt x="572723" y="161557"/>
                </a:moveTo>
                <a:lnTo>
                  <a:pt x="534148" y="166836"/>
                </a:lnTo>
                <a:lnTo>
                  <a:pt x="491401" y="194367"/>
                </a:lnTo>
                <a:lnTo>
                  <a:pt x="483788" y="214099"/>
                </a:lnTo>
                <a:lnTo>
                  <a:pt x="483906" y="227026"/>
                </a:lnTo>
                <a:lnTo>
                  <a:pt x="503575" y="262428"/>
                </a:lnTo>
                <a:lnTo>
                  <a:pt x="541147" y="271153"/>
                </a:lnTo>
                <a:lnTo>
                  <a:pt x="549401" y="271026"/>
                </a:lnTo>
                <a:lnTo>
                  <a:pt x="557276" y="270772"/>
                </a:lnTo>
                <a:lnTo>
                  <a:pt x="564641" y="270391"/>
                </a:lnTo>
                <a:lnTo>
                  <a:pt x="571880" y="269883"/>
                </a:lnTo>
                <a:lnTo>
                  <a:pt x="634414" y="269883"/>
                </a:lnTo>
                <a:lnTo>
                  <a:pt x="602783" y="246966"/>
                </a:lnTo>
                <a:lnTo>
                  <a:pt x="594830" y="246007"/>
                </a:lnTo>
                <a:lnTo>
                  <a:pt x="540130" y="246007"/>
                </a:lnTo>
                <a:lnTo>
                  <a:pt x="529843" y="245753"/>
                </a:lnTo>
                <a:lnTo>
                  <a:pt x="522350" y="243975"/>
                </a:lnTo>
                <a:lnTo>
                  <a:pt x="517525" y="240419"/>
                </a:lnTo>
                <a:lnTo>
                  <a:pt x="512699" y="236990"/>
                </a:lnTo>
                <a:lnTo>
                  <a:pt x="509524" y="231529"/>
                </a:lnTo>
                <a:lnTo>
                  <a:pt x="507455" y="217522"/>
                </a:lnTo>
                <a:lnTo>
                  <a:pt x="511279" y="207445"/>
                </a:lnTo>
                <a:lnTo>
                  <a:pt x="522324" y="194967"/>
                </a:lnTo>
                <a:lnTo>
                  <a:pt x="533368" y="189627"/>
                </a:lnTo>
                <a:lnTo>
                  <a:pt x="548446" y="185428"/>
                </a:lnTo>
                <a:lnTo>
                  <a:pt x="559399" y="184165"/>
                </a:lnTo>
                <a:lnTo>
                  <a:pt x="608419" y="184165"/>
                </a:lnTo>
                <a:lnTo>
                  <a:pt x="599418" y="163383"/>
                </a:lnTo>
                <a:lnTo>
                  <a:pt x="587454" y="162134"/>
                </a:lnTo>
                <a:lnTo>
                  <a:pt x="572723" y="161557"/>
                </a:lnTo>
                <a:close/>
              </a:path>
              <a:path w="1438909" h="464819">
                <a:moveTo>
                  <a:pt x="860551" y="100719"/>
                </a:moveTo>
                <a:lnTo>
                  <a:pt x="836929" y="105672"/>
                </a:lnTo>
                <a:lnTo>
                  <a:pt x="831469" y="265692"/>
                </a:lnTo>
                <a:lnTo>
                  <a:pt x="853202" y="265692"/>
                </a:lnTo>
                <a:lnTo>
                  <a:pt x="860551" y="100719"/>
                </a:lnTo>
                <a:close/>
              </a:path>
              <a:path w="1438909" h="464819">
                <a:moveTo>
                  <a:pt x="576905" y="245023"/>
                </a:moveTo>
                <a:lnTo>
                  <a:pt x="563117" y="245372"/>
                </a:lnTo>
                <a:lnTo>
                  <a:pt x="545591" y="246007"/>
                </a:lnTo>
                <a:lnTo>
                  <a:pt x="594830" y="246007"/>
                </a:lnTo>
                <a:lnTo>
                  <a:pt x="588505" y="245244"/>
                </a:lnTo>
                <a:lnTo>
                  <a:pt x="576905" y="245023"/>
                </a:lnTo>
                <a:close/>
              </a:path>
              <a:path w="1438909" h="464819">
                <a:moveTo>
                  <a:pt x="608419" y="184165"/>
                </a:moveTo>
                <a:lnTo>
                  <a:pt x="559399" y="184165"/>
                </a:lnTo>
                <a:lnTo>
                  <a:pt x="571911" y="184187"/>
                </a:lnTo>
                <a:lnTo>
                  <a:pt x="587019" y="185645"/>
                </a:lnTo>
                <a:lnTo>
                  <a:pt x="599709" y="188792"/>
                </a:lnTo>
                <a:lnTo>
                  <a:pt x="610488" y="193429"/>
                </a:lnTo>
                <a:lnTo>
                  <a:pt x="612266" y="193048"/>
                </a:lnTo>
                <a:lnTo>
                  <a:pt x="608419" y="184165"/>
                </a:lnTo>
                <a:close/>
              </a:path>
              <a:path w="1438909" h="464819">
                <a:moveTo>
                  <a:pt x="989993" y="71484"/>
                </a:moveTo>
                <a:lnTo>
                  <a:pt x="951650" y="79159"/>
                </a:lnTo>
                <a:lnTo>
                  <a:pt x="918456" y="103320"/>
                </a:lnTo>
                <a:lnTo>
                  <a:pt x="901631" y="153730"/>
                </a:lnTo>
                <a:lnTo>
                  <a:pt x="901979" y="164832"/>
                </a:lnTo>
                <a:lnTo>
                  <a:pt x="910293" y="205304"/>
                </a:lnTo>
                <a:lnTo>
                  <a:pt x="937784" y="246251"/>
                </a:lnTo>
                <a:lnTo>
                  <a:pt x="975556" y="263721"/>
                </a:lnTo>
                <a:lnTo>
                  <a:pt x="986520" y="264493"/>
                </a:lnTo>
                <a:lnTo>
                  <a:pt x="998961" y="263672"/>
                </a:lnTo>
                <a:lnTo>
                  <a:pt x="1035967" y="251974"/>
                </a:lnTo>
                <a:lnTo>
                  <a:pt x="1049558" y="242886"/>
                </a:lnTo>
                <a:lnTo>
                  <a:pt x="988742" y="242886"/>
                </a:lnTo>
                <a:lnTo>
                  <a:pt x="977067" y="241056"/>
                </a:lnTo>
                <a:lnTo>
                  <a:pt x="941602" y="212302"/>
                </a:lnTo>
                <a:lnTo>
                  <a:pt x="927729" y="168420"/>
                </a:lnTo>
                <a:lnTo>
                  <a:pt x="926945" y="155456"/>
                </a:lnTo>
                <a:lnTo>
                  <a:pt x="927053" y="153730"/>
                </a:lnTo>
                <a:lnTo>
                  <a:pt x="942045" y="111299"/>
                </a:lnTo>
                <a:lnTo>
                  <a:pt x="978586" y="93540"/>
                </a:lnTo>
                <a:lnTo>
                  <a:pt x="990367" y="93094"/>
                </a:lnTo>
                <a:lnTo>
                  <a:pt x="1044420" y="93094"/>
                </a:lnTo>
                <a:lnTo>
                  <a:pt x="1035176" y="85225"/>
                </a:lnTo>
                <a:lnTo>
                  <a:pt x="1026367" y="79882"/>
                </a:lnTo>
                <a:lnTo>
                  <a:pt x="1014948" y="75328"/>
                </a:lnTo>
                <a:lnTo>
                  <a:pt x="1000668" y="72002"/>
                </a:lnTo>
                <a:lnTo>
                  <a:pt x="989993" y="71484"/>
                </a:lnTo>
                <a:close/>
              </a:path>
              <a:path w="1438909" h="464819">
                <a:moveTo>
                  <a:pt x="1044420" y="93094"/>
                </a:moveTo>
                <a:lnTo>
                  <a:pt x="990367" y="93094"/>
                </a:lnTo>
                <a:lnTo>
                  <a:pt x="1001840" y="95264"/>
                </a:lnTo>
                <a:lnTo>
                  <a:pt x="1013327" y="100338"/>
                </a:lnTo>
                <a:lnTo>
                  <a:pt x="1043952" y="140944"/>
                </a:lnTo>
                <a:lnTo>
                  <a:pt x="1050738" y="179868"/>
                </a:lnTo>
                <a:lnTo>
                  <a:pt x="1049994" y="192304"/>
                </a:lnTo>
                <a:lnTo>
                  <a:pt x="1027000" y="231801"/>
                </a:lnTo>
                <a:lnTo>
                  <a:pt x="988742" y="242886"/>
                </a:lnTo>
                <a:lnTo>
                  <a:pt x="1049558" y="242886"/>
                </a:lnTo>
                <a:lnTo>
                  <a:pt x="1073355" y="202405"/>
                </a:lnTo>
                <a:lnTo>
                  <a:pt x="1076056" y="175851"/>
                </a:lnTo>
                <a:lnTo>
                  <a:pt x="1075084" y="163183"/>
                </a:lnTo>
                <a:lnTo>
                  <a:pt x="1060568" y="116267"/>
                </a:lnTo>
                <a:lnTo>
                  <a:pt x="1044580" y="93230"/>
                </a:lnTo>
                <a:lnTo>
                  <a:pt x="1044420" y="93094"/>
                </a:lnTo>
                <a:close/>
              </a:path>
              <a:path w="1438909" h="464819">
                <a:moveTo>
                  <a:pt x="1177162" y="36965"/>
                </a:moveTo>
                <a:lnTo>
                  <a:pt x="1167463" y="37155"/>
                </a:lnTo>
                <a:lnTo>
                  <a:pt x="1155719" y="38299"/>
                </a:lnTo>
                <a:lnTo>
                  <a:pt x="1141856" y="40775"/>
                </a:lnTo>
                <a:lnTo>
                  <a:pt x="1091056" y="51570"/>
                </a:lnTo>
                <a:lnTo>
                  <a:pt x="1129664" y="232545"/>
                </a:lnTo>
                <a:lnTo>
                  <a:pt x="1153668" y="227465"/>
                </a:lnTo>
                <a:lnTo>
                  <a:pt x="1138427" y="155456"/>
                </a:lnTo>
                <a:lnTo>
                  <a:pt x="1172336" y="148344"/>
                </a:lnTo>
                <a:lnTo>
                  <a:pt x="1216302" y="148344"/>
                </a:lnTo>
                <a:lnTo>
                  <a:pt x="1200871" y="135517"/>
                </a:lnTo>
                <a:lnTo>
                  <a:pt x="1134109" y="135517"/>
                </a:lnTo>
                <a:lnTo>
                  <a:pt x="1119631" y="67191"/>
                </a:lnTo>
                <a:lnTo>
                  <a:pt x="1154429" y="59698"/>
                </a:lnTo>
                <a:lnTo>
                  <a:pt x="1160145" y="59063"/>
                </a:lnTo>
                <a:lnTo>
                  <a:pt x="1170051" y="58809"/>
                </a:lnTo>
                <a:lnTo>
                  <a:pt x="1214808" y="58809"/>
                </a:lnTo>
                <a:lnTo>
                  <a:pt x="1214627" y="58428"/>
                </a:lnTo>
                <a:lnTo>
                  <a:pt x="1204595" y="47379"/>
                </a:lnTo>
                <a:lnTo>
                  <a:pt x="1198372" y="43315"/>
                </a:lnTo>
                <a:lnTo>
                  <a:pt x="1184275" y="38108"/>
                </a:lnTo>
                <a:lnTo>
                  <a:pt x="1177162" y="36965"/>
                </a:lnTo>
                <a:close/>
              </a:path>
              <a:path w="1438909" h="464819">
                <a:moveTo>
                  <a:pt x="1216302" y="148344"/>
                </a:moveTo>
                <a:lnTo>
                  <a:pt x="1172336" y="148344"/>
                </a:lnTo>
                <a:lnTo>
                  <a:pt x="1248155" y="207399"/>
                </a:lnTo>
                <a:lnTo>
                  <a:pt x="1279398" y="200795"/>
                </a:lnTo>
                <a:lnTo>
                  <a:pt x="1216302" y="148344"/>
                </a:lnTo>
                <a:close/>
              </a:path>
              <a:path w="1438909" h="464819">
                <a:moveTo>
                  <a:pt x="1348082" y="0"/>
                </a:moveTo>
                <a:lnTo>
                  <a:pt x="1336872" y="688"/>
                </a:lnTo>
                <a:lnTo>
                  <a:pt x="1323919" y="2414"/>
                </a:lnTo>
                <a:lnTo>
                  <a:pt x="1309243" y="5215"/>
                </a:lnTo>
                <a:lnTo>
                  <a:pt x="1264030" y="14867"/>
                </a:lnTo>
                <a:lnTo>
                  <a:pt x="1302511" y="195842"/>
                </a:lnTo>
                <a:lnTo>
                  <a:pt x="1357649" y="183906"/>
                </a:lnTo>
                <a:lnTo>
                  <a:pt x="1395360" y="170061"/>
                </a:lnTo>
                <a:lnTo>
                  <a:pt x="1322197" y="170061"/>
                </a:lnTo>
                <a:lnTo>
                  <a:pt x="1292478" y="30361"/>
                </a:lnTo>
                <a:lnTo>
                  <a:pt x="1322200" y="24140"/>
                </a:lnTo>
                <a:lnTo>
                  <a:pt x="1334592" y="22485"/>
                </a:lnTo>
                <a:lnTo>
                  <a:pt x="1347325" y="21861"/>
                </a:lnTo>
                <a:lnTo>
                  <a:pt x="1408573" y="21861"/>
                </a:lnTo>
                <a:lnTo>
                  <a:pt x="1400087" y="15177"/>
                </a:lnTo>
                <a:lnTo>
                  <a:pt x="1388816" y="8791"/>
                </a:lnTo>
                <a:lnTo>
                  <a:pt x="1374864" y="3119"/>
                </a:lnTo>
                <a:lnTo>
                  <a:pt x="1363184" y="1003"/>
                </a:lnTo>
                <a:lnTo>
                  <a:pt x="1348082" y="0"/>
                </a:lnTo>
                <a:close/>
              </a:path>
              <a:path w="1438909" h="464819">
                <a:moveTo>
                  <a:pt x="1408573" y="21861"/>
                </a:moveTo>
                <a:lnTo>
                  <a:pt x="1347325" y="21861"/>
                </a:lnTo>
                <a:lnTo>
                  <a:pt x="1358883" y="23080"/>
                </a:lnTo>
                <a:lnTo>
                  <a:pt x="1372676" y="26753"/>
                </a:lnTo>
                <a:lnTo>
                  <a:pt x="1402090" y="52884"/>
                </a:lnTo>
                <a:lnTo>
                  <a:pt x="1413119" y="96694"/>
                </a:lnTo>
                <a:lnTo>
                  <a:pt x="1412071" y="109023"/>
                </a:lnTo>
                <a:lnTo>
                  <a:pt x="1392728" y="144977"/>
                </a:lnTo>
                <a:lnTo>
                  <a:pt x="1358112" y="161924"/>
                </a:lnTo>
                <a:lnTo>
                  <a:pt x="1322197" y="170061"/>
                </a:lnTo>
                <a:lnTo>
                  <a:pt x="1395360" y="170061"/>
                </a:lnTo>
                <a:lnTo>
                  <a:pt x="1426834" y="138691"/>
                </a:lnTo>
                <a:lnTo>
                  <a:pt x="1438463" y="98504"/>
                </a:lnTo>
                <a:lnTo>
                  <a:pt x="1438166" y="85879"/>
                </a:lnTo>
                <a:lnTo>
                  <a:pt x="1426081" y="45304"/>
                </a:lnTo>
                <a:lnTo>
                  <a:pt x="1409328" y="22456"/>
                </a:lnTo>
                <a:lnTo>
                  <a:pt x="1408573" y="21861"/>
                </a:lnTo>
                <a:close/>
              </a:path>
              <a:path w="1438909" h="464819">
                <a:moveTo>
                  <a:pt x="1214808" y="58809"/>
                </a:moveTo>
                <a:lnTo>
                  <a:pt x="1170051" y="58809"/>
                </a:lnTo>
                <a:lnTo>
                  <a:pt x="1174496" y="59571"/>
                </a:lnTo>
                <a:lnTo>
                  <a:pt x="1178559" y="61222"/>
                </a:lnTo>
                <a:lnTo>
                  <a:pt x="1183385" y="63127"/>
                </a:lnTo>
                <a:lnTo>
                  <a:pt x="1187069" y="65794"/>
                </a:lnTo>
                <a:lnTo>
                  <a:pt x="1189735" y="69477"/>
                </a:lnTo>
                <a:lnTo>
                  <a:pt x="1192402" y="73033"/>
                </a:lnTo>
                <a:lnTo>
                  <a:pt x="1194307" y="77478"/>
                </a:lnTo>
                <a:lnTo>
                  <a:pt x="1195451" y="82685"/>
                </a:lnTo>
                <a:lnTo>
                  <a:pt x="1196848" y="89416"/>
                </a:lnTo>
                <a:lnTo>
                  <a:pt x="1197228" y="95258"/>
                </a:lnTo>
                <a:lnTo>
                  <a:pt x="1196339" y="100084"/>
                </a:lnTo>
                <a:lnTo>
                  <a:pt x="1195577" y="104783"/>
                </a:lnTo>
                <a:lnTo>
                  <a:pt x="1134109" y="135517"/>
                </a:lnTo>
                <a:lnTo>
                  <a:pt x="1200871" y="135517"/>
                </a:lnTo>
                <a:lnTo>
                  <a:pt x="1198266" y="133351"/>
                </a:lnTo>
                <a:lnTo>
                  <a:pt x="1206325" y="125908"/>
                </a:lnTo>
                <a:lnTo>
                  <a:pt x="1213571" y="115626"/>
                </a:lnTo>
                <a:lnTo>
                  <a:pt x="1220476" y="101109"/>
                </a:lnTo>
                <a:lnTo>
                  <a:pt x="1221756" y="88878"/>
                </a:lnTo>
                <a:lnTo>
                  <a:pt x="1220216" y="75573"/>
                </a:lnTo>
                <a:lnTo>
                  <a:pt x="1218183" y="65921"/>
                </a:lnTo>
                <a:lnTo>
                  <a:pt x="1214808" y="58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3"/>
          <p:cNvSpPr/>
          <p:nvPr/>
        </p:nvSpPr>
        <p:spPr>
          <a:xfrm rot="495704">
            <a:off x="3805050" y="3676712"/>
            <a:ext cx="5029200" cy="533400"/>
          </a:xfrm>
          <a:custGeom>
            <a:avLst/>
            <a:gdLst/>
            <a:ahLst/>
            <a:cxnLst/>
            <a:rect l="l" t="t" r="r" b="b"/>
            <a:pathLst>
              <a:path w="5029200" h="533400">
                <a:moveTo>
                  <a:pt x="5029200" y="333375"/>
                </a:moveTo>
                <a:lnTo>
                  <a:pt x="1676400" y="333375"/>
                </a:lnTo>
                <a:lnTo>
                  <a:pt x="1676400" y="533400"/>
                </a:lnTo>
                <a:lnTo>
                  <a:pt x="5029200" y="533400"/>
                </a:lnTo>
                <a:lnTo>
                  <a:pt x="5029200" y="333375"/>
                </a:lnTo>
                <a:close/>
              </a:path>
              <a:path w="5029200" h="533400">
                <a:moveTo>
                  <a:pt x="838200" y="133350"/>
                </a:moveTo>
                <a:lnTo>
                  <a:pt x="0" y="266700"/>
                </a:lnTo>
                <a:lnTo>
                  <a:pt x="838200" y="400050"/>
                </a:lnTo>
                <a:lnTo>
                  <a:pt x="838200" y="333375"/>
                </a:lnTo>
                <a:lnTo>
                  <a:pt x="5029200" y="333375"/>
                </a:lnTo>
                <a:lnTo>
                  <a:pt x="5029200" y="200025"/>
                </a:lnTo>
                <a:lnTo>
                  <a:pt x="838200" y="200025"/>
                </a:lnTo>
                <a:lnTo>
                  <a:pt x="838200" y="133350"/>
                </a:lnTo>
                <a:close/>
              </a:path>
              <a:path w="5029200" h="533400">
                <a:moveTo>
                  <a:pt x="5029200" y="0"/>
                </a:moveTo>
                <a:lnTo>
                  <a:pt x="1676400" y="0"/>
                </a:lnTo>
                <a:lnTo>
                  <a:pt x="1676400" y="200025"/>
                </a:lnTo>
                <a:lnTo>
                  <a:pt x="5029200" y="200025"/>
                </a:lnTo>
                <a:lnTo>
                  <a:pt x="5029200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4"/>
          <p:cNvSpPr txBox="1"/>
          <p:nvPr/>
        </p:nvSpPr>
        <p:spPr>
          <a:xfrm>
            <a:off x="287150" y="1763871"/>
            <a:ext cx="8196580" cy="128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 indent="-287655">
              <a:lnSpc>
                <a:spcPct val="100000"/>
              </a:lnSpc>
              <a:buFont typeface="Wingdings"/>
              <a:buChar char=""/>
              <a:tabLst>
                <a:tab pos="300990" algn="l"/>
              </a:tabLst>
            </a:pPr>
            <a:r>
              <a:rPr lang="it-IT" sz="2000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utent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caz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one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nfo</a:t>
            </a:r>
            <a:r>
              <a:rPr sz="2000" spc="-10" dirty="0">
                <a:latin typeface="Verdana"/>
                <a:cs typeface="Verdana"/>
              </a:rPr>
              <a:t>r</a:t>
            </a:r>
            <a:r>
              <a:rPr sz="2000" dirty="0">
                <a:latin typeface="Verdana"/>
                <a:cs typeface="Verdana"/>
              </a:rPr>
              <a:t>m</a:t>
            </a:r>
            <a:r>
              <a:rPr sz="2000" spc="-10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t</a:t>
            </a:r>
            <a:r>
              <a:rPr sz="2000" spc="-1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ca</a:t>
            </a:r>
          </a:p>
          <a:p>
            <a:pPr marL="300355" indent="-287655">
              <a:lnSpc>
                <a:spcPct val="100000"/>
              </a:lnSpc>
              <a:spcBef>
                <a:spcPts val="1405"/>
              </a:spcBef>
              <a:buFont typeface="Wingdings"/>
              <a:buChar char=""/>
              <a:tabLst>
                <a:tab pos="300990" algn="l"/>
              </a:tabLst>
            </a:pPr>
            <a:r>
              <a:rPr lang="it-IT" sz="2000" dirty="0">
                <a:latin typeface="Verdana"/>
                <a:cs typeface="Verdana"/>
              </a:rPr>
              <a:t>G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st</a:t>
            </a:r>
            <a:r>
              <a:rPr sz="2000" spc="-10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one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spc="-15" dirty="0">
                <a:latin typeface="Verdana"/>
                <a:cs typeface="Verdana"/>
              </a:rPr>
              <a:t>ll</a:t>
            </a:r>
            <a:r>
              <a:rPr sz="2000" dirty="0">
                <a:latin typeface="Verdana"/>
                <a:cs typeface="Verdana"/>
              </a:rPr>
              <a:t>e</a:t>
            </a:r>
            <a:r>
              <a:rPr sz="2000" spc="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cr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d</a:t>
            </a:r>
            <a:r>
              <a:rPr sz="2000" spc="-10" dirty="0">
                <a:latin typeface="Verdana"/>
                <a:cs typeface="Verdana"/>
              </a:rPr>
              <a:t>e</a:t>
            </a:r>
            <a:r>
              <a:rPr sz="2000" dirty="0">
                <a:latin typeface="Verdana"/>
                <a:cs typeface="Verdana"/>
              </a:rPr>
              <a:t>n</a:t>
            </a:r>
            <a:r>
              <a:rPr sz="2000" spc="5" dirty="0">
                <a:latin typeface="Verdana"/>
                <a:cs typeface="Verdana"/>
              </a:rPr>
              <a:t>z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5" dirty="0">
                <a:latin typeface="Verdana"/>
                <a:cs typeface="Verdana"/>
              </a:rPr>
              <a:t>l</a:t>
            </a:r>
            <a:r>
              <a:rPr sz="2000" dirty="0">
                <a:latin typeface="Verdana"/>
                <a:cs typeface="Verdana"/>
              </a:rPr>
              <a:t>i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autentic</a:t>
            </a:r>
            <a:r>
              <a:rPr sz="2000" spc="-15" dirty="0">
                <a:latin typeface="Verdana"/>
                <a:cs typeface="Verdana"/>
              </a:rPr>
              <a:t>a</a:t>
            </a:r>
            <a:r>
              <a:rPr sz="2000" spc="-5" dirty="0">
                <a:latin typeface="Verdana"/>
                <a:cs typeface="Verdana"/>
              </a:rPr>
              <a:t>zi</a:t>
            </a:r>
            <a:r>
              <a:rPr sz="2000" spc="-10" dirty="0">
                <a:latin typeface="Verdana"/>
                <a:cs typeface="Verdana"/>
              </a:rPr>
              <a:t>o</a:t>
            </a:r>
            <a:r>
              <a:rPr sz="2000" dirty="0">
                <a:latin typeface="Verdana"/>
                <a:cs typeface="Verdana"/>
              </a:rPr>
              <a:t>ne;</a:t>
            </a:r>
          </a:p>
          <a:p>
            <a:pPr marL="300355" indent="-287655">
              <a:lnSpc>
                <a:spcPct val="100000"/>
              </a:lnSpc>
              <a:spcBef>
                <a:spcPts val="1405"/>
              </a:spcBef>
              <a:buFont typeface="Wingdings"/>
              <a:buChar char=""/>
              <a:tabLst>
                <a:tab pos="300990" algn="l"/>
              </a:tabLst>
            </a:pPr>
            <a:r>
              <a:rPr lang="it-IT" sz="2000" dirty="0">
                <a:latin typeface="Verdana"/>
                <a:cs typeface="Verdana"/>
              </a:rPr>
              <a:t>U</a:t>
            </a:r>
            <a:r>
              <a:rPr sz="2000" dirty="0">
                <a:latin typeface="Verdana"/>
                <a:cs typeface="Verdana"/>
              </a:rPr>
              <a:t>ti</a:t>
            </a:r>
            <a:r>
              <a:rPr sz="2000" spc="-15" dirty="0">
                <a:latin typeface="Verdana"/>
                <a:cs typeface="Verdana"/>
              </a:rPr>
              <a:t>li</a:t>
            </a:r>
            <a:r>
              <a:rPr sz="2000" spc="-5" dirty="0">
                <a:latin typeface="Verdana"/>
                <a:cs typeface="Verdana"/>
              </a:rPr>
              <a:t>zz</a:t>
            </a:r>
            <a:r>
              <a:rPr sz="2000" dirty="0">
                <a:latin typeface="Verdana"/>
                <a:cs typeface="Verdana"/>
              </a:rPr>
              <a:t>o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un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ste</a:t>
            </a:r>
            <a:r>
              <a:rPr sz="2000" spc="-10" dirty="0">
                <a:latin typeface="Verdana"/>
                <a:cs typeface="Verdana"/>
              </a:rPr>
              <a:t>m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di auto</a:t>
            </a:r>
            <a:r>
              <a:rPr sz="2000" spc="-10" dirty="0">
                <a:latin typeface="Verdana"/>
                <a:cs typeface="Verdana"/>
              </a:rPr>
              <a:t>r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spc="-5" dirty="0">
                <a:latin typeface="Verdana"/>
                <a:cs typeface="Verdana"/>
              </a:rPr>
              <a:t>z</a:t>
            </a:r>
            <a:r>
              <a:rPr sz="2000" spc="5" dirty="0">
                <a:latin typeface="Verdana"/>
                <a:cs typeface="Verdana"/>
              </a:rPr>
              <a:t>z</a:t>
            </a:r>
            <a:r>
              <a:rPr sz="2000" dirty="0">
                <a:latin typeface="Verdana"/>
                <a:cs typeface="Verdana"/>
              </a:rPr>
              <a:t>az</a:t>
            </a:r>
            <a:r>
              <a:rPr sz="2000" spc="-15" dirty="0">
                <a:latin typeface="Verdana"/>
                <a:cs typeface="Verdana"/>
              </a:rPr>
              <a:t>i</a:t>
            </a:r>
            <a:r>
              <a:rPr sz="2000" dirty="0">
                <a:latin typeface="Verdana"/>
                <a:cs typeface="Verdana"/>
              </a:rPr>
              <a:t>one</a:t>
            </a:r>
          </a:p>
        </p:txBody>
      </p:sp>
      <p:sp>
        <p:nvSpPr>
          <p:cNvPr id="20" name="object 15"/>
          <p:cNvSpPr txBox="1"/>
          <p:nvPr/>
        </p:nvSpPr>
        <p:spPr>
          <a:xfrm>
            <a:off x="287150" y="3226692"/>
            <a:ext cx="65322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000000"/>
                </a:solidFill>
                <a:latin typeface="Wingdings"/>
                <a:cs typeface="Wingdings"/>
              </a:rPr>
              <a:t></a:t>
            </a:r>
            <a:r>
              <a:rPr lang="it-IT" sz="2000" spc="-1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it-IT" sz="2000" spc="-15" dirty="0">
                <a:solidFill>
                  <a:srgbClr val="000000"/>
                </a:solidFill>
                <a:latin typeface="Verdana"/>
                <a:cs typeface="Verdana"/>
              </a:rPr>
              <a:t>Al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tre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sure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di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cur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ez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z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 (fisiche e logiche)</a:t>
            </a:r>
            <a:endParaRPr sz="2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1" name="object 16"/>
          <p:cNvSpPr txBox="1"/>
          <p:nvPr/>
        </p:nvSpPr>
        <p:spPr>
          <a:xfrm>
            <a:off x="287150" y="4330438"/>
            <a:ext cx="7868284" cy="158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 indent="-287655">
              <a:lnSpc>
                <a:spcPct val="100000"/>
              </a:lnSpc>
              <a:buFont typeface="Wingdings"/>
              <a:buChar char=""/>
              <a:tabLst>
                <a:tab pos="300990" algn="l"/>
              </a:tabLst>
            </a:pP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spc="-35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at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gg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di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cop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con</a:t>
            </a:r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 sistema e </a:t>
            </a:r>
            <a:r>
              <a:rPr sz="2000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fr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quenz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 adeguate</a:t>
            </a:r>
            <a:endParaRPr sz="20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300355" indent="-287655">
              <a:lnSpc>
                <a:spcPct val="100000"/>
              </a:lnSpc>
              <a:spcBef>
                <a:spcPts val="1405"/>
              </a:spcBef>
              <a:buFont typeface="Wingdings"/>
              <a:buChar char=""/>
              <a:tabLst>
                <a:tab pos="300990" algn="l"/>
              </a:tabLst>
            </a:pPr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Salvataggio dei file di Log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;</a:t>
            </a:r>
          </a:p>
          <a:p>
            <a:pPr marL="300355" indent="-287655">
              <a:lnSpc>
                <a:spcPct val="100000"/>
              </a:lnSpc>
              <a:spcBef>
                <a:spcPts val="1390"/>
              </a:spcBef>
              <a:buFont typeface="Wingdings"/>
              <a:buChar char=""/>
              <a:tabLst>
                <a:tab pos="300990" algn="l"/>
              </a:tabLst>
            </a:pPr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gg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na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me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nto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od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co</a:t>
            </a:r>
            <a:r>
              <a:rPr sz="20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ell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’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nd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v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duaz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one</a:t>
            </a:r>
            <a:r>
              <a:rPr sz="2000" spc="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ell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’a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b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sz="2000" spc="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000" spc="-4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att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ame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nto</a:t>
            </a:r>
            <a:r>
              <a:rPr sz="2000" spc="-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ns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nt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2000" spc="-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ai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ngo</a:t>
            </a:r>
            <a:r>
              <a:rPr sz="2000" spc="-2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</a:p>
        </p:txBody>
      </p:sp>
      <p:sp>
        <p:nvSpPr>
          <p:cNvPr id="23" name="object 18"/>
          <p:cNvSpPr/>
          <p:nvPr/>
        </p:nvSpPr>
        <p:spPr>
          <a:xfrm rot="495704">
            <a:off x="3805050" y="3676712"/>
            <a:ext cx="5029200" cy="533400"/>
          </a:xfrm>
          <a:custGeom>
            <a:avLst/>
            <a:gdLst/>
            <a:ahLst/>
            <a:cxnLst/>
            <a:rect l="l" t="t" r="r" b="b"/>
            <a:pathLst>
              <a:path w="5029200" h="533400">
                <a:moveTo>
                  <a:pt x="0" y="266700"/>
                </a:moveTo>
                <a:lnTo>
                  <a:pt x="838200" y="133350"/>
                </a:lnTo>
                <a:lnTo>
                  <a:pt x="838200" y="200025"/>
                </a:lnTo>
                <a:lnTo>
                  <a:pt x="1676400" y="200025"/>
                </a:lnTo>
                <a:lnTo>
                  <a:pt x="1676400" y="0"/>
                </a:lnTo>
                <a:lnTo>
                  <a:pt x="5029200" y="0"/>
                </a:lnTo>
                <a:lnTo>
                  <a:pt x="5029200" y="533400"/>
                </a:lnTo>
                <a:lnTo>
                  <a:pt x="1676400" y="533400"/>
                </a:lnTo>
                <a:lnTo>
                  <a:pt x="1676400" y="333375"/>
                </a:lnTo>
                <a:lnTo>
                  <a:pt x="838200" y="333375"/>
                </a:lnTo>
                <a:lnTo>
                  <a:pt x="838200" y="400050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1"/>
          <p:cNvSpPr/>
          <p:nvPr/>
        </p:nvSpPr>
        <p:spPr>
          <a:xfrm>
            <a:off x="6345301" y="4653793"/>
            <a:ext cx="2648585" cy="291465"/>
          </a:xfrm>
          <a:custGeom>
            <a:avLst/>
            <a:gdLst/>
            <a:ahLst/>
            <a:cxnLst/>
            <a:rect l="l" t="t" r="r" b="b"/>
            <a:pathLst>
              <a:path w="2648584" h="291464">
                <a:moveTo>
                  <a:pt x="0" y="115188"/>
                </a:moveTo>
                <a:lnTo>
                  <a:pt x="460502" y="57530"/>
                </a:lnTo>
                <a:lnTo>
                  <a:pt x="449453" y="123316"/>
                </a:lnTo>
                <a:lnTo>
                  <a:pt x="887730" y="197230"/>
                </a:lnTo>
                <a:lnTo>
                  <a:pt x="921004" y="0"/>
                </a:lnTo>
                <a:lnTo>
                  <a:pt x="2648458" y="2914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2"/>
          <p:cNvSpPr/>
          <p:nvPr/>
        </p:nvSpPr>
        <p:spPr>
          <a:xfrm>
            <a:off x="6345301" y="4768982"/>
            <a:ext cx="2648585" cy="706755"/>
          </a:xfrm>
          <a:custGeom>
            <a:avLst/>
            <a:gdLst/>
            <a:ahLst/>
            <a:cxnLst/>
            <a:rect l="l" t="t" r="r" b="b"/>
            <a:pathLst>
              <a:path w="2648584" h="706754">
                <a:moveTo>
                  <a:pt x="2648458" y="333325"/>
                </a:moveTo>
                <a:lnTo>
                  <a:pt x="2585466" y="706501"/>
                </a:lnTo>
                <a:lnTo>
                  <a:pt x="832231" y="410845"/>
                </a:lnTo>
                <a:lnTo>
                  <a:pt x="865505" y="213614"/>
                </a:lnTo>
                <a:lnTo>
                  <a:pt x="427228" y="139573"/>
                </a:lnTo>
                <a:lnTo>
                  <a:pt x="416179" y="205359"/>
                </a:ln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3"/>
          <p:cNvSpPr/>
          <p:nvPr/>
        </p:nvSpPr>
        <p:spPr>
          <a:xfrm>
            <a:off x="7657594" y="4921382"/>
            <a:ext cx="995680" cy="314325"/>
          </a:xfrm>
          <a:custGeom>
            <a:avLst/>
            <a:gdLst/>
            <a:ahLst/>
            <a:cxnLst/>
            <a:rect l="l" t="t" r="r" b="b"/>
            <a:pathLst>
              <a:path w="995679" h="314325">
                <a:moveTo>
                  <a:pt x="27685" y="0"/>
                </a:moveTo>
                <a:lnTo>
                  <a:pt x="0" y="163830"/>
                </a:lnTo>
                <a:lnTo>
                  <a:pt x="62074" y="174227"/>
                </a:lnTo>
                <a:lnTo>
                  <a:pt x="75446" y="175568"/>
                </a:lnTo>
                <a:lnTo>
                  <a:pt x="86740" y="175260"/>
                </a:lnTo>
                <a:lnTo>
                  <a:pt x="122921" y="156337"/>
                </a:lnTo>
                <a:lnTo>
                  <a:pt x="83693" y="156337"/>
                </a:lnTo>
                <a:lnTo>
                  <a:pt x="71247" y="156210"/>
                </a:lnTo>
                <a:lnTo>
                  <a:pt x="63246" y="155448"/>
                </a:lnTo>
                <a:lnTo>
                  <a:pt x="24892" y="148971"/>
                </a:lnTo>
                <a:lnTo>
                  <a:pt x="35178" y="87884"/>
                </a:lnTo>
                <a:lnTo>
                  <a:pt x="108116" y="87884"/>
                </a:lnTo>
                <a:lnTo>
                  <a:pt x="103504" y="85471"/>
                </a:lnTo>
                <a:lnTo>
                  <a:pt x="103758" y="84581"/>
                </a:lnTo>
                <a:lnTo>
                  <a:pt x="110871" y="82423"/>
                </a:lnTo>
                <a:lnTo>
                  <a:pt x="116839" y="78867"/>
                </a:lnTo>
                <a:lnTo>
                  <a:pt x="119708" y="76073"/>
                </a:lnTo>
                <a:lnTo>
                  <a:pt x="78739" y="76073"/>
                </a:lnTo>
                <a:lnTo>
                  <a:pt x="73278" y="75437"/>
                </a:lnTo>
                <a:lnTo>
                  <a:pt x="38353" y="69596"/>
                </a:lnTo>
                <a:lnTo>
                  <a:pt x="46354" y="22225"/>
                </a:lnTo>
                <a:lnTo>
                  <a:pt x="118823" y="22225"/>
                </a:lnTo>
                <a:lnTo>
                  <a:pt x="113919" y="18668"/>
                </a:lnTo>
                <a:lnTo>
                  <a:pt x="108584" y="15875"/>
                </a:lnTo>
                <a:lnTo>
                  <a:pt x="101604" y="13571"/>
                </a:lnTo>
                <a:lnTo>
                  <a:pt x="90880" y="10893"/>
                </a:lnTo>
                <a:lnTo>
                  <a:pt x="76200" y="8128"/>
                </a:lnTo>
                <a:lnTo>
                  <a:pt x="27685" y="0"/>
                </a:lnTo>
                <a:close/>
              </a:path>
              <a:path w="995679" h="314325">
                <a:moveTo>
                  <a:pt x="108116" y="87884"/>
                </a:moveTo>
                <a:lnTo>
                  <a:pt x="35178" y="87884"/>
                </a:lnTo>
                <a:lnTo>
                  <a:pt x="76580" y="94996"/>
                </a:lnTo>
                <a:lnTo>
                  <a:pt x="82676" y="96266"/>
                </a:lnTo>
                <a:lnTo>
                  <a:pt x="92582" y="99060"/>
                </a:lnTo>
                <a:lnTo>
                  <a:pt x="96647" y="100965"/>
                </a:lnTo>
                <a:lnTo>
                  <a:pt x="99822" y="103378"/>
                </a:lnTo>
                <a:lnTo>
                  <a:pt x="104648" y="106934"/>
                </a:lnTo>
                <a:lnTo>
                  <a:pt x="107696" y="110871"/>
                </a:lnTo>
                <a:lnTo>
                  <a:pt x="108965" y="115062"/>
                </a:lnTo>
                <a:lnTo>
                  <a:pt x="110235" y="119380"/>
                </a:lnTo>
                <a:lnTo>
                  <a:pt x="110362" y="124714"/>
                </a:lnTo>
                <a:lnTo>
                  <a:pt x="109220" y="131318"/>
                </a:lnTo>
                <a:lnTo>
                  <a:pt x="108330" y="137160"/>
                </a:lnTo>
                <a:lnTo>
                  <a:pt x="106552" y="141731"/>
                </a:lnTo>
                <a:lnTo>
                  <a:pt x="104012" y="145034"/>
                </a:lnTo>
                <a:lnTo>
                  <a:pt x="101473" y="148462"/>
                </a:lnTo>
                <a:lnTo>
                  <a:pt x="97917" y="151130"/>
                </a:lnTo>
                <a:lnTo>
                  <a:pt x="89026" y="155321"/>
                </a:lnTo>
                <a:lnTo>
                  <a:pt x="83693" y="156337"/>
                </a:lnTo>
                <a:lnTo>
                  <a:pt x="122921" y="156337"/>
                </a:lnTo>
                <a:lnTo>
                  <a:pt x="123825" y="155067"/>
                </a:lnTo>
                <a:lnTo>
                  <a:pt x="128015" y="149352"/>
                </a:lnTo>
                <a:lnTo>
                  <a:pt x="130682" y="142494"/>
                </a:lnTo>
                <a:lnTo>
                  <a:pt x="132079" y="134239"/>
                </a:lnTo>
                <a:lnTo>
                  <a:pt x="132801" y="124683"/>
                </a:lnTo>
                <a:lnTo>
                  <a:pt x="130697" y="112972"/>
                </a:lnTo>
                <a:lnTo>
                  <a:pt x="124536" y="100393"/>
                </a:lnTo>
                <a:lnTo>
                  <a:pt x="115525" y="91760"/>
                </a:lnTo>
                <a:lnTo>
                  <a:pt x="108116" y="87884"/>
                </a:lnTo>
                <a:close/>
              </a:path>
              <a:path w="995679" h="314325">
                <a:moveTo>
                  <a:pt x="118823" y="22225"/>
                </a:moveTo>
                <a:lnTo>
                  <a:pt x="46354" y="22225"/>
                </a:lnTo>
                <a:lnTo>
                  <a:pt x="72262" y="26670"/>
                </a:lnTo>
                <a:lnTo>
                  <a:pt x="79501" y="27812"/>
                </a:lnTo>
                <a:lnTo>
                  <a:pt x="85598" y="29083"/>
                </a:lnTo>
                <a:lnTo>
                  <a:pt x="107569" y="43942"/>
                </a:lnTo>
                <a:lnTo>
                  <a:pt x="108457" y="46862"/>
                </a:lnTo>
                <a:lnTo>
                  <a:pt x="94869" y="73533"/>
                </a:lnTo>
                <a:lnTo>
                  <a:pt x="91058" y="75184"/>
                </a:lnTo>
                <a:lnTo>
                  <a:pt x="87122" y="75946"/>
                </a:lnTo>
                <a:lnTo>
                  <a:pt x="78739" y="76073"/>
                </a:lnTo>
                <a:lnTo>
                  <a:pt x="119708" y="76073"/>
                </a:lnTo>
                <a:lnTo>
                  <a:pt x="126619" y="69342"/>
                </a:lnTo>
                <a:lnTo>
                  <a:pt x="129794" y="62992"/>
                </a:lnTo>
                <a:lnTo>
                  <a:pt x="132206" y="48260"/>
                </a:lnTo>
                <a:lnTo>
                  <a:pt x="131825" y="42164"/>
                </a:lnTo>
                <a:lnTo>
                  <a:pt x="130048" y="36703"/>
                </a:lnTo>
                <a:lnTo>
                  <a:pt x="128143" y="31368"/>
                </a:lnTo>
                <a:lnTo>
                  <a:pt x="124459" y="26543"/>
                </a:lnTo>
                <a:lnTo>
                  <a:pt x="118823" y="22225"/>
                </a:lnTo>
                <a:close/>
              </a:path>
              <a:path w="995679" h="314325">
                <a:moveTo>
                  <a:pt x="272142" y="147447"/>
                </a:moveTo>
                <a:lnTo>
                  <a:pt x="181482" y="147447"/>
                </a:lnTo>
                <a:lnTo>
                  <a:pt x="252349" y="159385"/>
                </a:lnTo>
                <a:lnTo>
                  <a:pt x="260730" y="207772"/>
                </a:lnTo>
                <a:lnTo>
                  <a:pt x="283972" y="211709"/>
                </a:lnTo>
                <a:lnTo>
                  <a:pt x="272142" y="147447"/>
                </a:lnTo>
                <a:close/>
              </a:path>
              <a:path w="995679" h="314325">
                <a:moveTo>
                  <a:pt x="222884" y="32893"/>
                </a:moveTo>
                <a:lnTo>
                  <a:pt x="135635" y="186690"/>
                </a:lnTo>
                <a:lnTo>
                  <a:pt x="157733" y="190500"/>
                </a:lnTo>
                <a:lnTo>
                  <a:pt x="181482" y="147447"/>
                </a:lnTo>
                <a:lnTo>
                  <a:pt x="272142" y="147447"/>
                </a:lnTo>
                <a:lnTo>
                  <a:pt x="270693" y="139573"/>
                </a:lnTo>
                <a:lnTo>
                  <a:pt x="248793" y="139573"/>
                </a:lnTo>
                <a:lnTo>
                  <a:pt x="191261" y="129921"/>
                </a:lnTo>
                <a:lnTo>
                  <a:pt x="233679" y="54356"/>
                </a:lnTo>
                <a:lnTo>
                  <a:pt x="255007" y="54356"/>
                </a:lnTo>
                <a:lnTo>
                  <a:pt x="251968" y="37846"/>
                </a:lnTo>
                <a:lnTo>
                  <a:pt x="222884" y="32893"/>
                </a:lnTo>
                <a:close/>
              </a:path>
              <a:path w="995679" h="314325">
                <a:moveTo>
                  <a:pt x="255007" y="54356"/>
                </a:moveTo>
                <a:lnTo>
                  <a:pt x="233679" y="54356"/>
                </a:lnTo>
                <a:lnTo>
                  <a:pt x="248793" y="139573"/>
                </a:lnTo>
                <a:lnTo>
                  <a:pt x="270693" y="139573"/>
                </a:lnTo>
                <a:lnTo>
                  <a:pt x="255007" y="54356"/>
                </a:lnTo>
                <a:close/>
              </a:path>
              <a:path w="995679" h="314325">
                <a:moveTo>
                  <a:pt x="386863" y="59801"/>
                </a:moveTo>
                <a:lnTo>
                  <a:pt x="340634" y="78409"/>
                </a:lnTo>
                <a:lnTo>
                  <a:pt x="316394" y="121759"/>
                </a:lnTo>
                <a:lnTo>
                  <a:pt x="312290" y="148821"/>
                </a:lnTo>
                <a:lnTo>
                  <a:pt x="312494" y="161240"/>
                </a:lnTo>
                <a:lnTo>
                  <a:pt x="332180" y="208242"/>
                </a:lnTo>
                <a:lnTo>
                  <a:pt x="366947" y="228068"/>
                </a:lnTo>
                <a:lnTo>
                  <a:pt x="392175" y="232537"/>
                </a:lnTo>
                <a:lnTo>
                  <a:pt x="402971" y="232283"/>
                </a:lnTo>
                <a:lnTo>
                  <a:pt x="408050" y="231902"/>
                </a:lnTo>
                <a:lnTo>
                  <a:pt x="418337" y="230505"/>
                </a:lnTo>
                <a:lnTo>
                  <a:pt x="422782" y="229616"/>
                </a:lnTo>
                <a:lnTo>
                  <a:pt x="429895" y="227584"/>
                </a:lnTo>
                <a:lnTo>
                  <a:pt x="433831" y="226568"/>
                </a:lnTo>
                <a:lnTo>
                  <a:pt x="438150" y="225552"/>
                </a:lnTo>
                <a:lnTo>
                  <a:pt x="440240" y="213192"/>
                </a:lnTo>
                <a:lnTo>
                  <a:pt x="394893" y="213192"/>
                </a:lnTo>
                <a:lnTo>
                  <a:pt x="382015" y="211962"/>
                </a:lnTo>
                <a:lnTo>
                  <a:pt x="342658" y="185429"/>
                </a:lnTo>
                <a:lnTo>
                  <a:pt x="335335" y="158989"/>
                </a:lnTo>
                <a:lnTo>
                  <a:pt x="335566" y="147050"/>
                </a:lnTo>
                <a:lnTo>
                  <a:pt x="345821" y="108077"/>
                </a:lnTo>
                <a:lnTo>
                  <a:pt x="385529" y="79012"/>
                </a:lnTo>
                <a:lnTo>
                  <a:pt x="452940" y="78974"/>
                </a:lnTo>
                <a:lnTo>
                  <a:pt x="451005" y="77697"/>
                </a:lnTo>
                <a:lnTo>
                  <a:pt x="440278" y="71835"/>
                </a:lnTo>
                <a:lnTo>
                  <a:pt x="426747" y="65841"/>
                </a:lnTo>
                <a:lnTo>
                  <a:pt x="415409" y="62800"/>
                </a:lnTo>
                <a:lnTo>
                  <a:pt x="399520" y="60047"/>
                </a:lnTo>
                <a:lnTo>
                  <a:pt x="386863" y="59801"/>
                </a:lnTo>
                <a:close/>
              </a:path>
              <a:path w="995679" h="314325">
                <a:moveTo>
                  <a:pt x="442468" y="200025"/>
                </a:moveTo>
                <a:lnTo>
                  <a:pt x="432616" y="204431"/>
                </a:lnTo>
                <a:lnTo>
                  <a:pt x="421297" y="208945"/>
                </a:lnTo>
                <a:lnTo>
                  <a:pt x="407354" y="212453"/>
                </a:lnTo>
                <a:lnTo>
                  <a:pt x="394893" y="213192"/>
                </a:lnTo>
                <a:lnTo>
                  <a:pt x="440240" y="213192"/>
                </a:lnTo>
                <a:lnTo>
                  <a:pt x="442468" y="200025"/>
                </a:lnTo>
                <a:close/>
              </a:path>
              <a:path w="995679" h="314325">
                <a:moveTo>
                  <a:pt x="452940" y="78974"/>
                </a:moveTo>
                <a:lnTo>
                  <a:pt x="396369" y="78974"/>
                </a:lnTo>
                <a:lnTo>
                  <a:pt x="412564" y="81440"/>
                </a:lnTo>
                <a:lnTo>
                  <a:pt x="423782" y="85697"/>
                </a:lnTo>
                <a:lnTo>
                  <a:pt x="436843" y="92837"/>
                </a:lnTo>
                <a:lnTo>
                  <a:pt x="446443" y="100727"/>
                </a:lnTo>
                <a:lnTo>
                  <a:pt x="455802" y="110617"/>
                </a:lnTo>
                <a:lnTo>
                  <a:pt x="457453" y="110871"/>
                </a:lnTo>
                <a:lnTo>
                  <a:pt x="460481" y="83952"/>
                </a:lnTo>
                <a:lnTo>
                  <a:pt x="452940" y="78974"/>
                </a:lnTo>
                <a:close/>
              </a:path>
              <a:path w="995679" h="314325">
                <a:moveTo>
                  <a:pt x="544021" y="176275"/>
                </a:moveTo>
                <a:lnTo>
                  <a:pt x="518286" y="176275"/>
                </a:lnTo>
                <a:lnTo>
                  <a:pt x="570864" y="260096"/>
                </a:lnTo>
                <a:lnTo>
                  <a:pt x="599058" y="264922"/>
                </a:lnTo>
                <a:lnTo>
                  <a:pt x="544021" y="176275"/>
                </a:lnTo>
                <a:close/>
              </a:path>
              <a:path w="995679" h="314325">
                <a:moveTo>
                  <a:pt x="495553" y="78867"/>
                </a:moveTo>
                <a:lnTo>
                  <a:pt x="467868" y="242824"/>
                </a:lnTo>
                <a:lnTo>
                  <a:pt x="489711" y="246506"/>
                </a:lnTo>
                <a:lnTo>
                  <a:pt x="499109" y="190881"/>
                </a:lnTo>
                <a:lnTo>
                  <a:pt x="518286" y="176275"/>
                </a:lnTo>
                <a:lnTo>
                  <a:pt x="544021" y="176275"/>
                </a:lnTo>
                <a:lnTo>
                  <a:pt x="538896" y="168021"/>
                </a:lnTo>
                <a:lnTo>
                  <a:pt x="502920" y="168021"/>
                </a:lnTo>
                <a:lnTo>
                  <a:pt x="517398" y="82550"/>
                </a:lnTo>
                <a:lnTo>
                  <a:pt x="495553" y="78867"/>
                </a:lnTo>
                <a:close/>
              </a:path>
              <a:path w="995679" h="314325">
                <a:moveTo>
                  <a:pt x="596900" y="96012"/>
                </a:moveTo>
                <a:lnTo>
                  <a:pt x="502920" y="168021"/>
                </a:lnTo>
                <a:lnTo>
                  <a:pt x="538896" y="168021"/>
                </a:lnTo>
                <a:lnTo>
                  <a:pt x="537082" y="165100"/>
                </a:lnTo>
                <a:lnTo>
                  <a:pt x="623315" y="100456"/>
                </a:lnTo>
                <a:lnTo>
                  <a:pt x="596900" y="96012"/>
                </a:lnTo>
                <a:close/>
              </a:path>
              <a:path w="995679" h="314325">
                <a:moveTo>
                  <a:pt x="726948" y="117983"/>
                </a:moveTo>
                <a:lnTo>
                  <a:pt x="709159" y="225444"/>
                </a:lnTo>
                <a:lnTo>
                  <a:pt x="708533" y="237949"/>
                </a:lnTo>
                <a:lnTo>
                  <a:pt x="709399" y="250253"/>
                </a:lnTo>
                <a:lnTo>
                  <a:pt x="740082" y="289552"/>
                </a:lnTo>
                <a:lnTo>
                  <a:pt x="778349" y="297174"/>
                </a:lnTo>
                <a:lnTo>
                  <a:pt x="791172" y="295959"/>
                </a:lnTo>
                <a:lnTo>
                  <a:pt x="801965" y="292268"/>
                </a:lnTo>
                <a:lnTo>
                  <a:pt x="814421" y="284493"/>
                </a:lnTo>
                <a:lnTo>
                  <a:pt x="819774" y="278384"/>
                </a:lnTo>
                <a:lnTo>
                  <a:pt x="772668" y="278384"/>
                </a:lnTo>
                <a:lnTo>
                  <a:pt x="757047" y="275844"/>
                </a:lnTo>
                <a:lnTo>
                  <a:pt x="750570" y="273431"/>
                </a:lnTo>
                <a:lnTo>
                  <a:pt x="740282" y="266700"/>
                </a:lnTo>
                <a:lnTo>
                  <a:pt x="736472" y="262381"/>
                </a:lnTo>
                <a:lnTo>
                  <a:pt x="734059" y="257048"/>
                </a:lnTo>
                <a:lnTo>
                  <a:pt x="731901" y="252475"/>
                </a:lnTo>
                <a:lnTo>
                  <a:pt x="730630" y="247396"/>
                </a:lnTo>
                <a:lnTo>
                  <a:pt x="730376" y="242062"/>
                </a:lnTo>
                <a:lnTo>
                  <a:pt x="729996" y="236728"/>
                </a:lnTo>
                <a:lnTo>
                  <a:pt x="730630" y="229616"/>
                </a:lnTo>
                <a:lnTo>
                  <a:pt x="732027" y="220725"/>
                </a:lnTo>
                <a:lnTo>
                  <a:pt x="748792" y="121539"/>
                </a:lnTo>
                <a:lnTo>
                  <a:pt x="726948" y="117983"/>
                </a:lnTo>
                <a:close/>
              </a:path>
              <a:path w="995679" h="314325">
                <a:moveTo>
                  <a:pt x="830960" y="135509"/>
                </a:moveTo>
                <a:lnTo>
                  <a:pt x="813717" y="237949"/>
                </a:lnTo>
                <a:lnTo>
                  <a:pt x="796289" y="272542"/>
                </a:lnTo>
                <a:lnTo>
                  <a:pt x="785368" y="276860"/>
                </a:lnTo>
                <a:lnTo>
                  <a:pt x="779526" y="278384"/>
                </a:lnTo>
                <a:lnTo>
                  <a:pt x="819774" y="278384"/>
                </a:lnTo>
                <a:lnTo>
                  <a:pt x="821994" y="275844"/>
                </a:lnTo>
                <a:lnTo>
                  <a:pt x="829453" y="262381"/>
                </a:lnTo>
                <a:lnTo>
                  <a:pt x="833363" y="250628"/>
                </a:lnTo>
                <a:lnTo>
                  <a:pt x="836295" y="237236"/>
                </a:lnTo>
                <a:lnTo>
                  <a:pt x="852804" y="139192"/>
                </a:lnTo>
                <a:lnTo>
                  <a:pt x="830960" y="135509"/>
                </a:lnTo>
                <a:close/>
              </a:path>
              <a:path w="995679" h="314325">
                <a:moveTo>
                  <a:pt x="894714" y="146177"/>
                </a:moveTo>
                <a:lnTo>
                  <a:pt x="867028" y="310134"/>
                </a:lnTo>
                <a:lnTo>
                  <a:pt x="888873" y="313817"/>
                </a:lnTo>
                <a:lnTo>
                  <a:pt x="899159" y="252730"/>
                </a:lnTo>
                <a:lnTo>
                  <a:pt x="965856" y="252730"/>
                </a:lnTo>
                <a:lnTo>
                  <a:pt x="966470" y="252475"/>
                </a:lnTo>
                <a:lnTo>
                  <a:pt x="978407" y="243967"/>
                </a:lnTo>
                <a:lnTo>
                  <a:pt x="982852" y="239141"/>
                </a:lnTo>
                <a:lnTo>
                  <a:pt x="936751" y="239141"/>
                </a:lnTo>
                <a:lnTo>
                  <a:pt x="929512" y="238633"/>
                </a:lnTo>
                <a:lnTo>
                  <a:pt x="920750" y="237236"/>
                </a:lnTo>
                <a:lnTo>
                  <a:pt x="902334" y="234061"/>
                </a:lnTo>
                <a:lnTo>
                  <a:pt x="913383" y="168656"/>
                </a:lnTo>
                <a:lnTo>
                  <a:pt x="977877" y="168656"/>
                </a:lnTo>
                <a:lnTo>
                  <a:pt x="975995" y="166878"/>
                </a:lnTo>
                <a:lnTo>
                  <a:pt x="970279" y="163195"/>
                </a:lnTo>
                <a:lnTo>
                  <a:pt x="963693" y="160354"/>
                </a:lnTo>
                <a:lnTo>
                  <a:pt x="952654" y="156588"/>
                </a:lnTo>
                <a:lnTo>
                  <a:pt x="939164" y="153670"/>
                </a:lnTo>
                <a:lnTo>
                  <a:pt x="894714" y="146177"/>
                </a:lnTo>
                <a:close/>
              </a:path>
              <a:path w="995679" h="314325">
                <a:moveTo>
                  <a:pt x="965856" y="252730"/>
                </a:moveTo>
                <a:lnTo>
                  <a:pt x="899159" y="252730"/>
                </a:lnTo>
                <a:lnTo>
                  <a:pt x="926328" y="257180"/>
                </a:lnTo>
                <a:lnTo>
                  <a:pt x="939550" y="258037"/>
                </a:lnTo>
                <a:lnTo>
                  <a:pt x="950849" y="257048"/>
                </a:lnTo>
                <a:lnTo>
                  <a:pt x="959103" y="255524"/>
                </a:lnTo>
                <a:lnTo>
                  <a:pt x="965856" y="252730"/>
                </a:lnTo>
                <a:close/>
              </a:path>
              <a:path w="995679" h="314325">
                <a:moveTo>
                  <a:pt x="977877" y="168656"/>
                </a:moveTo>
                <a:lnTo>
                  <a:pt x="913383" y="168656"/>
                </a:lnTo>
                <a:lnTo>
                  <a:pt x="941831" y="173355"/>
                </a:lnTo>
                <a:lnTo>
                  <a:pt x="947420" y="174879"/>
                </a:lnTo>
                <a:lnTo>
                  <a:pt x="951864" y="176656"/>
                </a:lnTo>
                <a:lnTo>
                  <a:pt x="956182" y="178308"/>
                </a:lnTo>
                <a:lnTo>
                  <a:pt x="959865" y="180721"/>
                </a:lnTo>
                <a:lnTo>
                  <a:pt x="963040" y="183515"/>
                </a:lnTo>
                <a:lnTo>
                  <a:pt x="966597" y="186817"/>
                </a:lnTo>
                <a:lnTo>
                  <a:pt x="969009" y="190754"/>
                </a:lnTo>
                <a:lnTo>
                  <a:pt x="970279" y="195325"/>
                </a:lnTo>
                <a:lnTo>
                  <a:pt x="971550" y="199771"/>
                </a:lnTo>
                <a:lnTo>
                  <a:pt x="971803" y="204850"/>
                </a:lnTo>
                <a:lnTo>
                  <a:pt x="970787" y="210566"/>
                </a:lnTo>
                <a:lnTo>
                  <a:pt x="970026" y="215392"/>
                </a:lnTo>
                <a:lnTo>
                  <a:pt x="936751" y="239141"/>
                </a:lnTo>
                <a:lnTo>
                  <a:pt x="982852" y="239141"/>
                </a:lnTo>
                <a:lnTo>
                  <a:pt x="995172" y="204343"/>
                </a:lnTo>
                <a:lnTo>
                  <a:pt x="994790" y="196087"/>
                </a:lnTo>
                <a:lnTo>
                  <a:pt x="992504" y="189356"/>
                </a:lnTo>
                <a:lnTo>
                  <a:pt x="990092" y="182499"/>
                </a:lnTo>
                <a:lnTo>
                  <a:pt x="986154" y="176403"/>
                </a:lnTo>
                <a:lnTo>
                  <a:pt x="980567" y="171196"/>
                </a:lnTo>
                <a:lnTo>
                  <a:pt x="977877" y="168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8" name="object 20"/>
          <p:cNvSpPr/>
          <p:nvPr/>
        </p:nvSpPr>
        <p:spPr>
          <a:xfrm>
            <a:off x="4115402" y="4820904"/>
            <a:ext cx="2215134" cy="520035"/>
          </a:xfrm>
          <a:custGeom>
            <a:avLst/>
            <a:gdLst/>
            <a:ahLst/>
            <a:cxnLst/>
            <a:rect l="l" t="t" r="r" b="b"/>
            <a:pathLst>
              <a:path w="2648584" h="821689">
                <a:moveTo>
                  <a:pt x="2431089" y="254761"/>
                </a:moveTo>
                <a:lnTo>
                  <a:pt x="427228" y="254761"/>
                </a:lnTo>
                <a:lnTo>
                  <a:pt x="865505" y="328802"/>
                </a:lnTo>
                <a:lnTo>
                  <a:pt x="832231" y="526033"/>
                </a:lnTo>
                <a:lnTo>
                  <a:pt x="2585466" y="821689"/>
                </a:lnTo>
                <a:lnTo>
                  <a:pt x="2648458" y="448514"/>
                </a:lnTo>
                <a:lnTo>
                  <a:pt x="2648458" y="291433"/>
                </a:lnTo>
                <a:lnTo>
                  <a:pt x="2431089" y="254761"/>
                </a:lnTo>
                <a:close/>
              </a:path>
              <a:path w="2648584" h="821689">
                <a:moveTo>
                  <a:pt x="460502" y="57530"/>
                </a:moveTo>
                <a:lnTo>
                  <a:pt x="0" y="115188"/>
                </a:lnTo>
                <a:lnTo>
                  <a:pt x="416179" y="320547"/>
                </a:lnTo>
                <a:lnTo>
                  <a:pt x="427228" y="254761"/>
                </a:lnTo>
                <a:lnTo>
                  <a:pt x="2431089" y="254761"/>
                </a:lnTo>
                <a:lnTo>
                  <a:pt x="2090078" y="197230"/>
                </a:lnTo>
                <a:lnTo>
                  <a:pt x="887730" y="197230"/>
                </a:lnTo>
                <a:lnTo>
                  <a:pt x="449453" y="123316"/>
                </a:lnTo>
                <a:lnTo>
                  <a:pt x="460502" y="57530"/>
                </a:lnTo>
                <a:close/>
              </a:path>
              <a:path w="2648584" h="821689">
                <a:moveTo>
                  <a:pt x="921004" y="0"/>
                </a:moveTo>
                <a:lnTo>
                  <a:pt x="887730" y="197230"/>
                </a:lnTo>
                <a:lnTo>
                  <a:pt x="2090078" y="197230"/>
                </a:lnTo>
                <a:lnTo>
                  <a:pt x="921004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9" name="object 21"/>
          <p:cNvSpPr/>
          <p:nvPr/>
        </p:nvSpPr>
        <p:spPr>
          <a:xfrm>
            <a:off x="4115402" y="4820905"/>
            <a:ext cx="2215134" cy="184464"/>
          </a:xfrm>
          <a:custGeom>
            <a:avLst/>
            <a:gdLst/>
            <a:ahLst/>
            <a:cxnLst/>
            <a:rect l="l" t="t" r="r" b="b"/>
            <a:pathLst>
              <a:path w="2648584" h="291464">
                <a:moveTo>
                  <a:pt x="0" y="115188"/>
                </a:moveTo>
                <a:lnTo>
                  <a:pt x="460502" y="57530"/>
                </a:lnTo>
                <a:lnTo>
                  <a:pt x="449453" y="123316"/>
                </a:lnTo>
                <a:lnTo>
                  <a:pt x="887730" y="197230"/>
                </a:lnTo>
                <a:lnTo>
                  <a:pt x="921004" y="0"/>
                </a:lnTo>
                <a:lnTo>
                  <a:pt x="2648458" y="2914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22"/>
          <p:cNvSpPr/>
          <p:nvPr/>
        </p:nvSpPr>
        <p:spPr>
          <a:xfrm>
            <a:off x="4115402" y="4936094"/>
            <a:ext cx="2215134" cy="447294"/>
          </a:xfrm>
          <a:custGeom>
            <a:avLst/>
            <a:gdLst/>
            <a:ahLst/>
            <a:cxnLst/>
            <a:rect l="l" t="t" r="r" b="b"/>
            <a:pathLst>
              <a:path w="2648584" h="706754">
                <a:moveTo>
                  <a:pt x="2648458" y="333325"/>
                </a:moveTo>
                <a:lnTo>
                  <a:pt x="2585466" y="706501"/>
                </a:lnTo>
                <a:lnTo>
                  <a:pt x="832231" y="410845"/>
                </a:lnTo>
                <a:lnTo>
                  <a:pt x="865505" y="213614"/>
                </a:lnTo>
                <a:lnTo>
                  <a:pt x="427228" y="139573"/>
                </a:lnTo>
                <a:lnTo>
                  <a:pt x="416179" y="205359"/>
                </a:ln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CasellaDiTesto 4"/>
          <p:cNvSpPr txBox="1"/>
          <p:nvPr/>
        </p:nvSpPr>
        <p:spPr>
          <a:xfrm rot="487615">
            <a:off x="5093365" y="4923661"/>
            <a:ext cx="900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FFFF"/>
                </a:solidFill>
                <a:latin typeface="Arial"/>
                <a:cs typeface="Arial"/>
              </a:rPr>
              <a:t>LOG</a:t>
            </a:r>
          </a:p>
        </p:txBody>
      </p:sp>
      <p:sp>
        <p:nvSpPr>
          <p:cNvPr id="32" name="CasellaDiTesto 31"/>
          <p:cNvSpPr txBox="1"/>
          <p:nvPr/>
        </p:nvSpPr>
        <p:spPr>
          <a:xfrm rot="495704">
            <a:off x="5667657" y="3864246"/>
            <a:ext cx="310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FFFF"/>
                </a:solidFill>
                <a:latin typeface="Arial"/>
                <a:cs typeface="Arial"/>
              </a:rPr>
              <a:t>FIREWALL, ANTIVIRUS, WIFI</a:t>
            </a:r>
          </a:p>
        </p:txBody>
      </p:sp>
      <p:sp>
        <p:nvSpPr>
          <p:cNvPr id="33" name="object 20"/>
          <p:cNvSpPr/>
          <p:nvPr/>
        </p:nvSpPr>
        <p:spPr>
          <a:xfrm>
            <a:off x="1107824" y="3510697"/>
            <a:ext cx="3201340" cy="819128"/>
          </a:xfrm>
          <a:custGeom>
            <a:avLst/>
            <a:gdLst/>
            <a:ahLst/>
            <a:cxnLst/>
            <a:rect l="l" t="t" r="r" b="b"/>
            <a:pathLst>
              <a:path w="2648584" h="821689">
                <a:moveTo>
                  <a:pt x="2431089" y="254761"/>
                </a:moveTo>
                <a:lnTo>
                  <a:pt x="427228" y="254761"/>
                </a:lnTo>
                <a:lnTo>
                  <a:pt x="865505" y="328802"/>
                </a:lnTo>
                <a:lnTo>
                  <a:pt x="832231" y="526033"/>
                </a:lnTo>
                <a:lnTo>
                  <a:pt x="2585466" y="821689"/>
                </a:lnTo>
                <a:lnTo>
                  <a:pt x="2648458" y="448514"/>
                </a:lnTo>
                <a:lnTo>
                  <a:pt x="2648458" y="291433"/>
                </a:lnTo>
                <a:lnTo>
                  <a:pt x="2431089" y="254761"/>
                </a:lnTo>
                <a:close/>
              </a:path>
              <a:path w="2648584" h="821689">
                <a:moveTo>
                  <a:pt x="460502" y="57530"/>
                </a:moveTo>
                <a:lnTo>
                  <a:pt x="0" y="115188"/>
                </a:lnTo>
                <a:lnTo>
                  <a:pt x="416179" y="320547"/>
                </a:lnTo>
                <a:lnTo>
                  <a:pt x="427228" y="254761"/>
                </a:lnTo>
                <a:lnTo>
                  <a:pt x="2431089" y="254761"/>
                </a:lnTo>
                <a:lnTo>
                  <a:pt x="2090078" y="197230"/>
                </a:lnTo>
                <a:lnTo>
                  <a:pt x="887730" y="197230"/>
                </a:lnTo>
                <a:lnTo>
                  <a:pt x="449453" y="123316"/>
                </a:lnTo>
                <a:lnTo>
                  <a:pt x="460502" y="57530"/>
                </a:lnTo>
                <a:close/>
              </a:path>
              <a:path w="2648584" h="821689">
                <a:moveTo>
                  <a:pt x="921004" y="0"/>
                </a:moveTo>
                <a:lnTo>
                  <a:pt x="887730" y="197230"/>
                </a:lnTo>
                <a:lnTo>
                  <a:pt x="2090078" y="197230"/>
                </a:lnTo>
                <a:lnTo>
                  <a:pt x="921004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4" name="object 21"/>
          <p:cNvSpPr/>
          <p:nvPr/>
        </p:nvSpPr>
        <p:spPr>
          <a:xfrm>
            <a:off x="1107824" y="3510697"/>
            <a:ext cx="3201340" cy="290557"/>
          </a:xfrm>
          <a:custGeom>
            <a:avLst/>
            <a:gdLst/>
            <a:ahLst/>
            <a:cxnLst/>
            <a:rect l="l" t="t" r="r" b="b"/>
            <a:pathLst>
              <a:path w="2648584" h="291464">
                <a:moveTo>
                  <a:pt x="0" y="115188"/>
                </a:moveTo>
                <a:lnTo>
                  <a:pt x="460502" y="57530"/>
                </a:lnTo>
                <a:lnTo>
                  <a:pt x="449453" y="123316"/>
                </a:lnTo>
                <a:lnTo>
                  <a:pt x="887730" y="197230"/>
                </a:lnTo>
                <a:lnTo>
                  <a:pt x="921004" y="0"/>
                </a:lnTo>
                <a:lnTo>
                  <a:pt x="2648458" y="29143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22"/>
          <p:cNvSpPr/>
          <p:nvPr/>
        </p:nvSpPr>
        <p:spPr>
          <a:xfrm>
            <a:off x="1107824" y="3625886"/>
            <a:ext cx="3201340" cy="704551"/>
          </a:xfrm>
          <a:custGeom>
            <a:avLst/>
            <a:gdLst/>
            <a:ahLst/>
            <a:cxnLst/>
            <a:rect l="l" t="t" r="r" b="b"/>
            <a:pathLst>
              <a:path w="2648584" h="706754">
                <a:moveTo>
                  <a:pt x="2648458" y="333325"/>
                </a:moveTo>
                <a:lnTo>
                  <a:pt x="2585466" y="706501"/>
                </a:lnTo>
                <a:lnTo>
                  <a:pt x="832231" y="410845"/>
                </a:lnTo>
                <a:lnTo>
                  <a:pt x="865505" y="213614"/>
                </a:lnTo>
                <a:lnTo>
                  <a:pt x="427228" y="139573"/>
                </a:lnTo>
                <a:lnTo>
                  <a:pt x="416179" y="205359"/>
                </a:lnTo>
                <a:lnTo>
                  <a:pt x="0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CasellaDiTesto 35"/>
          <p:cNvSpPr txBox="1"/>
          <p:nvPr/>
        </p:nvSpPr>
        <p:spPr>
          <a:xfrm rot="487615">
            <a:off x="2182601" y="3734365"/>
            <a:ext cx="1968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FFFF"/>
                </a:solidFill>
                <a:latin typeface="Arial"/>
                <a:cs typeface="Arial"/>
              </a:rPr>
              <a:t>MISURE FISICHE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975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747" y="970830"/>
            <a:ext cx="8537333" cy="4411196"/>
          </a:xfrm>
        </p:spPr>
        <p:txBody>
          <a:bodyPr>
            <a:normAutofit/>
          </a:bodyPr>
          <a:lstStyle/>
          <a:p>
            <a:pPr algn="ctr"/>
            <a:r>
              <a:rPr lang="it-IT" sz="8000" dirty="0"/>
              <a:t>AZIONE</a:t>
            </a:r>
            <a:br>
              <a:rPr lang="it-IT" sz="8000" dirty="0"/>
            </a:br>
            <a:r>
              <a:rPr lang="it-IT" sz="8000" dirty="0"/>
              <a:t>e</a:t>
            </a:r>
            <a:br>
              <a:rPr lang="it-IT" sz="8000" dirty="0"/>
            </a:br>
            <a:r>
              <a:rPr lang="it-IT" sz="8000" dirty="0"/>
              <a:t>ORGANIZZAZIONE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71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95300"/>
            <a:ext cx="91440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SGP: STATO DELL’ARTE</a:t>
            </a:r>
          </a:p>
        </p:txBody>
      </p:sp>
      <p:sp>
        <p:nvSpPr>
          <p:cNvPr id="34" name="object 7"/>
          <p:cNvSpPr/>
          <p:nvPr/>
        </p:nvSpPr>
        <p:spPr>
          <a:xfrm>
            <a:off x="1290555" y="1462365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485775" y="342900"/>
                </a:moveTo>
                <a:lnTo>
                  <a:pt x="0" y="342900"/>
                </a:lnTo>
                <a:lnTo>
                  <a:pt x="242950" y="457200"/>
                </a:lnTo>
                <a:lnTo>
                  <a:pt x="485775" y="342900"/>
                </a:lnTo>
                <a:close/>
              </a:path>
              <a:path w="485775" h="457200">
                <a:moveTo>
                  <a:pt x="364363" y="0"/>
                </a:moveTo>
                <a:lnTo>
                  <a:pt x="121412" y="0"/>
                </a:lnTo>
                <a:lnTo>
                  <a:pt x="121412" y="342900"/>
                </a:lnTo>
                <a:lnTo>
                  <a:pt x="364363" y="342900"/>
                </a:lnTo>
                <a:lnTo>
                  <a:pt x="364363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8"/>
          <p:cNvSpPr/>
          <p:nvPr/>
        </p:nvSpPr>
        <p:spPr>
          <a:xfrm>
            <a:off x="1290555" y="1462365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0" y="342900"/>
                </a:moveTo>
                <a:lnTo>
                  <a:pt x="121412" y="342900"/>
                </a:lnTo>
                <a:lnTo>
                  <a:pt x="121412" y="0"/>
                </a:lnTo>
                <a:lnTo>
                  <a:pt x="364363" y="0"/>
                </a:lnTo>
                <a:lnTo>
                  <a:pt x="364363" y="342900"/>
                </a:lnTo>
                <a:lnTo>
                  <a:pt x="485775" y="342900"/>
                </a:lnTo>
                <a:lnTo>
                  <a:pt x="24295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9"/>
          <p:cNvSpPr/>
          <p:nvPr/>
        </p:nvSpPr>
        <p:spPr>
          <a:xfrm>
            <a:off x="4414755" y="1443241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485775" y="342900"/>
                </a:moveTo>
                <a:lnTo>
                  <a:pt x="0" y="342900"/>
                </a:lnTo>
                <a:lnTo>
                  <a:pt x="242950" y="457200"/>
                </a:lnTo>
                <a:lnTo>
                  <a:pt x="485775" y="342900"/>
                </a:lnTo>
                <a:close/>
              </a:path>
              <a:path w="485775" h="457200">
                <a:moveTo>
                  <a:pt x="364363" y="0"/>
                </a:moveTo>
                <a:lnTo>
                  <a:pt x="121412" y="0"/>
                </a:lnTo>
                <a:lnTo>
                  <a:pt x="121412" y="342900"/>
                </a:lnTo>
                <a:lnTo>
                  <a:pt x="364363" y="342900"/>
                </a:lnTo>
                <a:lnTo>
                  <a:pt x="364363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10"/>
          <p:cNvSpPr/>
          <p:nvPr/>
        </p:nvSpPr>
        <p:spPr>
          <a:xfrm>
            <a:off x="4414755" y="1443241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0" y="342900"/>
                </a:moveTo>
                <a:lnTo>
                  <a:pt x="121412" y="342900"/>
                </a:lnTo>
                <a:lnTo>
                  <a:pt x="121412" y="0"/>
                </a:lnTo>
                <a:lnTo>
                  <a:pt x="364363" y="0"/>
                </a:lnTo>
                <a:lnTo>
                  <a:pt x="364363" y="342900"/>
                </a:lnTo>
                <a:lnTo>
                  <a:pt x="485775" y="342900"/>
                </a:lnTo>
                <a:lnTo>
                  <a:pt x="24295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11"/>
          <p:cNvSpPr/>
          <p:nvPr/>
        </p:nvSpPr>
        <p:spPr>
          <a:xfrm>
            <a:off x="7310355" y="1443241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485775" y="342900"/>
                </a:moveTo>
                <a:lnTo>
                  <a:pt x="0" y="342900"/>
                </a:lnTo>
                <a:lnTo>
                  <a:pt x="242950" y="457200"/>
                </a:lnTo>
                <a:lnTo>
                  <a:pt x="485775" y="342900"/>
                </a:lnTo>
                <a:close/>
              </a:path>
              <a:path w="485775" h="457200">
                <a:moveTo>
                  <a:pt x="364363" y="0"/>
                </a:moveTo>
                <a:lnTo>
                  <a:pt x="121411" y="0"/>
                </a:lnTo>
                <a:lnTo>
                  <a:pt x="121411" y="342900"/>
                </a:lnTo>
                <a:lnTo>
                  <a:pt x="364363" y="342900"/>
                </a:lnTo>
                <a:lnTo>
                  <a:pt x="364363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12"/>
          <p:cNvSpPr/>
          <p:nvPr/>
        </p:nvSpPr>
        <p:spPr>
          <a:xfrm>
            <a:off x="7310355" y="1443241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0" y="342900"/>
                </a:moveTo>
                <a:lnTo>
                  <a:pt x="121411" y="342900"/>
                </a:lnTo>
                <a:lnTo>
                  <a:pt x="121411" y="0"/>
                </a:lnTo>
                <a:lnTo>
                  <a:pt x="364363" y="0"/>
                </a:lnTo>
                <a:lnTo>
                  <a:pt x="364363" y="342900"/>
                </a:lnTo>
                <a:lnTo>
                  <a:pt x="485775" y="342900"/>
                </a:lnTo>
                <a:lnTo>
                  <a:pt x="24295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13"/>
          <p:cNvSpPr/>
          <p:nvPr/>
        </p:nvSpPr>
        <p:spPr>
          <a:xfrm>
            <a:off x="299955" y="2095944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14"/>
          <p:cNvSpPr/>
          <p:nvPr/>
        </p:nvSpPr>
        <p:spPr>
          <a:xfrm>
            <a:off x="299955" y="2095944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15"/>
          <p:cNvSpPr txBox="1"/>
          <p:nvPr/>
        </p:nvSpPr>
        <p:spPr>
          <a:xfrm>
            <a:off x="632570" y="2170239"/>
            <a:ext cx="217233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000" spc="-5" dirty="0">
                <a:solidFill>
                  <a:srgbClr val="FFFFFF"/>
                </a:solidFill>
                <a:latin typeface="Verdana"/>
                <a:cs typeface="Verdana"/>
              </a:rPr>
              <a:t>IERI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3" name="object 16"/>
          <p:cNvSpPr/>
          <p:nvPr/>
        </p:nvSpPr>
        <p:spPr>
          <a:xfrm>
            <a:off x="3271755" y="2095944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4" name="object 17"/>
          <p:cNvSpPr/>
          <p:nvPr/>
        </p:nvSpPr>
        <p:spPr>
          <a:xfrm>
            <a:off x="3271755" y="2095944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18"/>
          <p:cNvSpPr txBox="1"/>
          <p:nvPr/>
        </p:nvSpPr>
        <p:spPr>
          <a:xfrm>
            <a:off x="3624776" y="2170239"/>
            <a:ext cx="206926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000" dirty="0">
                <a:solidFill>
                  <a:srgbClr val="FFFFFF"/>
                </a:solidFill>
                <a:latin typeface="Verdana"/>
                <a:cs typeface="Verdana"/>
              </a:rPr>
              <a:t>OGGI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6" name="object 19"/>
          <p:cNvSpPr/>
          <p:nvPr/>
        </p:nvSpPr>
        <p:spPr>
          <a:xfrm>
            <a:off x="6243555" y="2095944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20"/>
          <p:cNvSpPr/>
          <p:nvPr/>
        </p:nvSpPr>
        <p:spPr>
          <a:xfrm>
            <a:off x="6243555" y="2095944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21"/>
          <p:cNvSpPr txBox="1"/>
          <p:nvPr/>
        </p:nvSpPr>
        <p:spPr>
          <a:xfrm>
            <a:off x="6478932" y="2170239"/>
            <a:ext cx="237453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000" spc="-25" dirty="0">
                <a:solidFill>
                  <a:srgbClr val="FFFFFF"/>
                </a:solidFill>
                <a:latin typeface="Verdana"/>
                <a:cs typeface="Verdana"/>
              </a:rPr>
              <a:t>DOMANI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9" name="object 22"/>
          <p:cNvSpPr txBox="1"/>
          <p:nvPr/>
        </p:nvSpPr>
        <p:spPr>
          <a:xfrm>
            <a:off x="6243554" y="2674724"/>
            <a:ext cx="2667001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IMPIANTO DOCUMENTALE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E ORGANIZZATIVO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INTEGRAZIONE SGQ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INTEGRAZIONE 231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MANUALE PROCEDURALE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EVIDENZE CORRETTA APPLICAZIONE NORME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MISURE TECNICHE ADEGUATE</a:t>
            </a:r>
          </a:p>
          <a:p>
            <a:pPr marL="12700" algn="ctr">
              <a:lnSpc>
                <a:spcPct val="100000"/>
              </a:lnSpc>
            </a:pPr>
            <a:endParaRPr lang="it-IT" sz="16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</a:pPr>
            <a:r>
              <a:rPr lang="it-IT" sz="1600" b="1" dirty="0">
                <a:solidFill>
                  <a:srgbClr val="000000"/>
                </a:solidFill>
                <a:latin typeface="Verdana"/>
                <a:cs typeface="Verdana"/>
              </a:rPr>
              <a:t>Principio di RENDICONTAZIONE</a:t>
            </a:r>
            <a:endParaRPr sz="16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0" name="object 23"/>
          <p:cNvSpPr txBox="1"/>
          <p:nvPr/>
        </p:nvSpPr>
        <p:spPr>
          <a:xfrm>
            <a:off x="3351130" y="2674724"/>
            <a:ext cx="258762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PROFILI RESP.TA’ AGG.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NOMINE DETTAGLIATE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ADS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ISTRUZIONI CORRETTE</a:t>
            </a:r>
          </a:p>
          <a:p>
            <a:pPr marL="12700" algn="ctr"/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INFORMATIVE e CONSENSI CORRETTI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REGOL. USO SISTEMI INFORMATIVI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REGOL. PERSONALE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VIDEOSORVEGLIANZA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CONTROLLO EMAIL E INTERNET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MISURE TECNICHE</a:t>
            </a:r>
          </a:p>
          <a:p>
            <a:pPr marL="1270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NECESSARIE </a:t>
            </a:r>
          </a:p>
          <a:p>
            <a:pPr marL="12700">
              <a:lnSpc>
                <a:spcPct val="100000"/>
              </a:lnSpc>
            </a:pPr>
            <a:endParaRPr lang="it-IT"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1" name="object 24"/>
          <p:cNvSpPr txBox="1"/>
          <p:nvPr/>
        </p:nvSpPr>
        <p:spPr>
          <a:xfrm>
            <a:off x="299955" y="2750924"/>
            <a:ext cx="2667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48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DPSS</a:t>
            </a:r>
          </a:p>
          <a:p>
            <a:pPr marL="12700" marR="3048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NOMINA INCARICATI</a:t>
            </a:r>
          </a:p>
          <a:p>
            <a:pPr marL="12700" marR="3048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INFORMATIVE</a:t>
            </a:r>
          </a:p>
          <a:p>
            <a:pPr marL="12700" marR="30480" algn="ctr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MISURE MINIME IT</a:t>
            </a:r>
            <a:endParaRPr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667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95300"/>
            <a:ext cx="91440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SISTEMA di GESTIONE PRIVACY</a:t>
            </a:r>
          </a:p>
        </p:txBody>
      </p:sp>
      <p:sp>
        <p:nvSpPr>
          <p:cNvPr id="34" name="object 7"/>
          <p:cNvSpPr/>
          <p:nvPr/>
        </p:nvSpPr>
        <p:spPr>
          <a:xfrm>
            <a:off x="1290555" y="167640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485775" y="342900"/>
                </a:moveTo>
                <a:lnTo>
                  <a:pt x="0" y="342900"/>
                </a:lnTo>
                <a:lnTo>
                  <a:pt x="242950" y="457200"/>
                </a:lnTo>
                <a:lnTo>
                  <a:pt x="485775" y="342900"/>
                </a:lnTo>
                <a:close/>
              </a:path>
              <a:path w="485775" h="457200">
                <a:moveTo>
                  <a:pt x="364363" y="0"/>
                </a:moveTo>
                <a:lnTo>
                  <a:pt x="121412" y="0"/>
                </a:lnTo>
                <a:lnTo>
                  <a:pt x="121412" y="342900"/>
                </a:lnTo>
                <a:lnTo>
                  <a:pt x="364363" y="342900"/>
                </a:lnTo>
                <a:lnTo>
                  <a:pt x="364363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8"/>
          <p:cNvSpPr/>
          <p:nvPr/>
        </p:nvSpPr>
        <p:spPr>
          <a:xfrm>
            <a:off x="1290555" y="167640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0" y="342900"/>
                </a:moveTo>
                <a:lnTo>
                  <a:pt x="121412" y="342900"/>
                </a:lnTo>
                <a:lnTo>
                  <a:pt x="121412" y="0"/>
                </a:lnTo>
                <a:lnTo>
                  <a:pt x="364363" y="0"/>
                </a:lnTo>
                <a:lnTo>
                  <a:pt x="364363" y="342900"/>
                </a:lnTo>
                <a:lnTo>
                  <a:pt x="485775" y="342900"/>
                </a:lnTo>
                <a:lnTo>
                  <a:pt x="24295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9"/>
          <p:cNvSpPr/>
          <p:nvPr/>
        </p:nvSpPr>
        <p:spPr>
          <a:xfrm>
            <a:off x="4414755" y="160020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485775" y="342900"/>
                </a:moveTo>
                <a:lnTo>
                  <a:pt x="0" y="342900"/>
                </a:lnTo>
                <a:lnTo>
                  <a:pt x="242950" y="457200"/>
                </a:lnTo>
                <a:lnTo>
                  <a:pt x="485775" y="342900"/>
                </a:lnTo>
                <a:close/>
              </a:path>
              <a:path w="485775" h="457200">
                <a:moveTo>
                  <a:pt x="364363" y="0"/>
                </a:moveTo>
                <a:lnTo>
                  <a:pt x="121412" y="0"/>
                </a:lnTo>
                <a:lnTo>
                  <a:pt x="121412" y="342900"/>
                </a:lnTo>
                <a:lnTo>
                  <a:pt x="364363" y="342900"/>
                </a:lnTo>
                <a:lnTo>
                  <a:pt x="364363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10"/>
          <p:cNvSpPr/>
          <p:nvPr/>
        </p:nvSpPr>
        <p:spPr>
          <a:xfrm>
            <a:off x="4414755" y="160020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0" y="342900"/>
                </a:moveTo>
                <a:lnTo>
                  <a:pt x="121412" y="342900"/>
                </a:lnTo>
                <a:lnTo>
                  <a:pt x="121412" y="0"/>
                </a:lnTo>
                <a:lnTo>
                  <a:pt x="364363" y="0"/>
                </a:lnTo>
                <a:lnTo>
                  <a:pt x="364363" y="342900"/>
                </a:lnTo>
                <a:lnTo>
                  <a:pt x="485775" y="342900"/>
                </a:lnTo>
                <a:lnTo>
                  <a:pt x="24295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11"/>
          <p:cNvSpPr/>
          <p:nvPr/>
        </p:nvSpPr>
        <p:spPr>
          <a:xfrm>
            <a:off x="7310355" y="160020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485775" y="342900"/>
                </a:moveTo>
                <a:lnTo>
                  <a:pt x="0" y="342900"/>
                </a:lnTo>
                <a:lnTo>
                  <a:pt x="242950" y="457200"/>
                </a:lnTo>
                <a:lnTo>
                  <a:pt x="485775" y="342900"/>
                </a:lnTo>
                <a:close/>
              </a:path>
              <a:path w="485775" h="457200">
                <a:moveTo>
                  <a:pt x="364363" y="0"/>
                </a:moveTo>
                <a:lnTo>
                  <a:pt x="121411" y="0"/>
                </a:lnTo>
                <a:lnTo>
                  <a:pt x="121411" y="342900"/>
                </a:lnTo>
                <a:lnTo>
                  <a:pt x="364363" y="342900"/>
                </a:lnTo>
                <a:lnTo>
                  <a:pt x="364363" y="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12"/>
          <p:cNvSpPr/>
          <p:nvPr/>
        </p:nvSpPr>
        <p:spPr>
          <a:xfrm>
            <a:off x="7310355" y="1600200"/>
            <a:ext cx="485775" cy="457200"/>
          </a:xfrm>
          <a:custGeom>
            <a:avLst/>
            <a:gdLst/>
            <a:ahLst/>
            <a:cxnLst/>
            <a:rect l="l" t="t" r="r" b="b"/>
            <a:pathLst>
              <a:path w="485775" h="457200">
                <a:moveTo>
                  <a:pt x="0" y="342900"/>
                </a:moveTo>
                <a:lnTo>
                  <a:pt x="121411" y="342900"/>
                </a:lnTo>
                <a:lnTo>
                  <a:pt x="121411" y="0"/>
                </a:lnTo>
                <a:lnTo>
                  <a:pt x="364363" y="0"/>
                </a:lnTo>
                <a:lnTo>
                  <a:pt x="364363" y="342900"/>
                </a:lnTo>
                <a:lnTo>
                  <a:pt x="485775" y="342900"/>
                </a:lnTo>
                <a:lnTo>
                  <a:pt x="24295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13"/>
          <p:cNvSpPr/>
          <p:nvPr/>
        </p:nvSpPr>
        <p:spPr>
          <a:xfrm>
            <a:off x="299955" y="243840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14"/>
          <p:cNvSpPr/>
          <p:nvPr/>
        </p:nvSpPr>
        <p:spPr>
          <a:xfrm>
            <a:off x="299955" y="243840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15"/>
          <p:cNvSpPr txBox="1"/>
          <p:nvPr/>
        </p:nvSpPr>
        <p:spPr>
          <a:xfrm>
            <a:off x="632570" y="2512695"/>
            <a:ext cx="217233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000" spc="-5" dirty="0">
                <a:solidFill>
                  <a:srgbClr val="FFFFFF"/>
                </a:solidFill>
                <a:latin typeface="Verdana"/>
                <a:cs typeface="Verdana"/>
              </a:rPr>
              <a:t>PROCEDURALI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3" name="object 16"/>
          <p:cNvSpPr/>
          <p:nvPr/>
        </p:nvSpPr>
        <p:spPr>
          <a:xfrm>
            <a:off x="3271755" y="243840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17"/>
          <p:cNvSpPr/>
          <p:nvPr/>
        </p:nvSpPr>
        <p:spPr>
          <a:xfrm>
            <a:off x="3271755" y="243840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18"/>
          <p:cNvSpPr txBox="1"/>
          <p:nvPr/>
        </p:nvSpPr>
        <p:spPr>
          <a:xfrm>
            <a:off x="3624776" y="2512695"/>
            <a:ext cx="206926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000" dirty="0">
                <a:solidFill>
                  <a:srgbClr val="FFFFFF"/>
                </a:solidFill>
                <a:latin typeface="Verdana"/>
                <a:cs typeface="Verdana"/>
              </a:rPr>
              <a:t>DOCUMENTALI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6" name="object 19"/>
          <p:cNvSpPr/>
          <p:nvPr/>
        </p:nvSpPr>
        <p:spPr>
          <a:xfrm>
            <a:off x="6243555" y="243840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6D9F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20"/>
          <p:cNvSpPr/>
          <p:nvPr/>
        </p:nvSpPr>
        <p:spPr>
          <a:xfrm>
            <a:off x="6243555" y="2438400"/>
            <a:ext cx="2667000" cy="457200"/>
          </a:xfrm>
          <a:custGeom>
            <a:avLst/>
            <a:gdLst/>
            <a:ahLst/>
            <a:cxnLst/>
            <a:rect l="l" t="t" r="r" b="b"/>
            <a:pathLst>
              <a:path w="2667000" h="457200">
                <a:moveTo>
                  <a:pt x="0" y="457200"/>
                </a:moveTo>
                <a:lnTo>
                  <a:pt x="2667000" y="457200"/>
                </a:lnTo>
                <a:lnTo>
                  <a:pt x="2667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21"/>
          <p:cNvSpPr txBox="1"/>
          <p:nvPr/>
        </p:nvSpPr>
        <p:spPr>
          <a:xfrm>
            <a:off x="6478932" y="2512695"/>
            <a:ext cx="237453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2000" spc="-25" dirty="0">
                <a:solidFill>
                  <a:srgbClr val="FFFFFF"/>
                </a:solidFill>
                <a:latin typeface="Verdana"/>
                <a:cs typeface="Verdana"/>
              </a:rPr>
              <a:t>FISICO/</a:t>
            </a:r>
            <a:r>
              <a:rPr sz="2000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ICHE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9" name="object 22"/>
          <p:cNvSpPr txBox="1"/>
          <p:nvPr/>
        </p:nvSpPr>
        <p:spPr>
          <a:xfrm>
            <a:off x="6243554" y="3245484"/>
            <a:ext cx="2667001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Misure poste a protezione delle sedi aziendali, alla gestione ed archiviazione dei documenti, alla gestione della Sicurezza IT, all’integrazione delle “misure minime” ed “idonee”</a:t>
            </a:r>
            <a:endParaRPr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0" name="object 23"/>
          <p:cNvSpPr txBox="1"/>
          <p:nvPr/>
        </p:nvSpPr>
        <p:spPr>
          <a:xfrm>
            <a:off x="3351130" y="3245484"/>
            <a:ext cx="2587625" cy="2462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Insieme delle evidenze documentali che mirano alla corretta informazione, alla legittimità del trattamento, alle nomine interne ed esterne, alla Formazione, all’evidenza del funzionamento del SGP (Rendicontazione)</a:t>
            </a:r>
            <a:endParaRPr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1" name="object 24"/>
          <p:cNvSpPr txBox="1"/>
          <p:nvPr/>
        </p:nvSpPr>
        <p:spPr>
          <a:xfrm>
            <a:off x="299955" y="3321684"/>
            <a:ext cx="2667000" cy="2462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480">
              <a:lnSpc>
                <a:spcPct val="100000"/>
              </a:lnSpc>
            </a:pP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Insieme di Procedure organizzative Aziendali,  integrate con Qualità (SGQ) e 231/01 (</a:t>
            </a:r>
            <a:r>
              <a:rPr lang="it-IT" sz="1600" dirty="0" err="1">
                <a:solidFill>
                  <a:srgbClr val="000000"/>
                </a:solidFill>
                <a:latin typeface="Verdana"/>
                <a:cs typeface="Verdana"/>
              </a:rPr>
              <a:t>Resp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. </a:t>
            </a:r>
            <a:r>
              <a:rPr lang="it-IT" sz="1600" dirty="0" err="1">
                <a:solidFill>
                  <a:srgbClr val="000000"/>
                </a:solidFill>
                <a:latin typeface="Verdana"/>
                <a:cs typeface="Verdana"/>
              </a:rPr>
              <a:t>Amm.va</a:t>
            </a:r>
            <a:r>
              <a:rPr lang="it-IT" sz="1600" dirty="0">
                <a:solidFill>
                  <a:srgbClr val="000000"/>
                </a:solidFill>
                <a:latin typeface="Verdana"/>
                <a:cs typeface="Verdana"/>
              </a:rPr>
              <a:t> d’Impresa), riguardanti: Personale, Commerciale, IT, Gestione Ordini, Progetti, Copyright, Sistemi di Controllo, etc.</a:t>
            </a:r>
            <a:endParaRPr sz="16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12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62000" y="448276"/>
            <a:ext cx="7543800" cy="775815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DOCUMENTALI e PROCEDURALI</a:t>
            </a:r>
            <a:endParaRPr lang="it-IT" sz="2700" dirty="0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762000" y="1578690"/>
            <a:ext cx="7543800" cy="4555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it-IT" dirty="0">
              <a:latin typeface="Arial"/>
              <a:cs typeface="Arial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762000" y="1662511"/>
            <a:ext cx="7543800" cy="427714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b="1" dirty="0" err="1">
                <a:solidFill>
                  <a:schemeClr val="tx1"/>
                </a:solidFill>
                <a:latin typeface="Arial"/>
                <a:cs typeface="Arial"/>
              </a:rPr>
              <a:t>D.Lgs</a:t>
            </a: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 196/03 e 2016/679/CE:</a:t>
            </a:r>
          </a:p>
          <a:p>
            <a:pPr marL="0" indent="0" algn="just">
              <a:buNone/>
            </a:pP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Documento Privacy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(o Documento di gestione del Sistema Privacy Aziendale)</a:t>
            </a:r>
          </a:p>
          <a:p>
            <a:pPr algn="just">
              <a:buFont typeface="Wingdings" charset="2"/>
              <a:buChar char="Ø"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Manuale Operativo Privacy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(o raccolta delle Procedure Privacy Aziendali)</a:t>
            </a:r>
          </a:p>
          <a:p>
            <a:pPr algn="just">
              <a:buFont typeface="Wingdings" charset="2"/>
              <a:buChar char="Ø"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Regolamenti relativi ai Sistemi di Controllo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(Informatico, Videosorveglianza, Tablet/Smartphone, Aule Informatiche, Navigazione Web, etc.)</a:t>
            </a:r>
          </a:p>
          <a:p>
            <a:pPr algn="just">
              <a:buFont typeface="Wingdings" charset="2"/>
              <a:buChar char="Ø"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Norme Regolamentari Comportamentali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rispetto alla gestione e al trattamento dei dati personali</a:t>
            </a:r>
          </a:p>
          <a:p>
            <a:pPr algn="just">
              <a:buFont typeface="Wingdings" charset="2"/>
              <a:buChar char="Ø"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Gestione Area Informatica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(ADS, Web, Trasparenza, etc.)</a:t>
            </a:r>
          </a:p>
          <a:p>
            <a:pPr marL="0" indent="0" algn="just">
              <a:buNone/>
            </a:pPr>
            <a:endParaRPr lang="it-IT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890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34659"/>
            <a:ext cx="75438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Quindi…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36E0096-724A-E047-89FE-8E122DBBFBD0}"/>
              </a:ext>
            </a:extLst>
          </p:cNvPr>
          <p:cNvSpPr/>
          <p:nvPr/>
        </p:nvSpPr>
        <p:spPr>
          <a:xfrm>
            <a:off x="395416" y="1297954"/>
            <a:ext cx="83531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qualsiasi organizzazione (pubblica, privata, ente, associazione, religiosa e non, partito/associazione politica, etc.) che tratta dati personali per una qualsiasi finalità (ovvero per un qualsiasi motivo) deve preoccuparsi di averli raccolti e di usarli:</a:t>
            </a:r>
          </a:p>
          <a:p>
            <a:pPr algn="just"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per le finalità espressamente dichiarate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tali finalità siano legittime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solo le persone effettivamente autorizzate possano usarli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vengano responsabilizzati gli eventuali soggetti esterni chiamati ad usarli in nome e per conto dell’organizzazione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siano tenuti dei registri (costantemente aggiornati) che ne documentino l’uso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vengano adeguatamente protetti e/o custoditi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siano adottate adeguate misure di sicurezza (e che siano documentate) a loro protezione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siano adottate specifiche procedure in caso di violazione, perdita o furto degli archivi custoditi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sia nominata una specifica figura responsabile della protezione dei dati (DPO) a livello di Ordine Nazionale</a:t>
            </a:r>
          </a:p>
        </p:txBody>
      </p:sp>
    </p:spTree>
    <p:extLst>
      <p:ext uri="{BB962C8B-B14F-4D97-AF65-F5344CB8AC3E}">
        <p14:creationId xmlns:p14="http://schemas.microsoft.com/office/powerpoint/2010/main" val="3358814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95682"/>
            <a:ext cx="7543800" cy="691978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DOCUMENTI PRIVACY OFS - NAZIONALE -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4572000" y="1219200"/>
            <a:ext cx="3162300" cy="1027430"/>
          </a:xfrm>
          <a:custGeom>
            <a:avLst/>
            <a:gdLst/>
            <a:ahLst/>
            <a:cxnLst/>
            <a:rect l="l" t="t" r="r" b="b"/>
            <a:pathLst>
              <a:path w="3162300" h="1027430">
                <a:moveTo>
                  <a:pt x="0" y="0"/>
                </a:moveTo>
                <a:lnTo>
                  <a:pt x="316230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08C3F345-F8C0-A741-9DDF-7BD42D9E994B}"/>
              </a:ext>
            </a:extLst>
          </p:cNvPr>
          <p:cNvSpPr txBox="1"/>
          <p:nvPr/>
        </p:nvSpPr>
        <p:spPr>
          <a:xfrm>
            <a:off x="584259" y="1340708"/>
            <a:ext cx="7899282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Registro dei trattamenti del Titolare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Lettere di nomina delle seguenti figure: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Titolare del trattamento (Ministro Nazionale)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Delegato Privacy Nazionale (che si raccordi con il DPO per qualsiasi problematica Privacy interna all’Ordine)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Incaricati (singoli Consiglieri componenti il Consiglio Nazionale)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Delegati Regionali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Procedura di valutazione dei Responsabili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Procedura di Data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Breach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(procedura da attuarsi in caso di violazione dei dati)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Procedura di gestione della documentazione cartacea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Eventuali Procedure che coinvolgano la Segreteria Nazionale (ad es.: Disciplinare Informatico, etc.)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“Manuale d’uso e comportamentale Privacy” prescrittivo per tutti i livelli di Fraternità, con istruzioni semplici e chiare alle quali i Ministri dovranno scrupolosamente attenersi</a:t>
            </a:r>
            <a:endParaRPr lang="it-IT" sz="2400" spc="-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84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535989"/>
            <a:ext cx="7543800" cy="691978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ATTIVITA’ PRIVACY OFS - NAZIONALE -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4572000" y="1219200"/>
            <a:ext cx="3162300" cy="1027430"/>
          </a:xfrm>
          <a:custGeom>
            <a:avLst/>
            <a:gdLst/>
            <a:ahLst/>
            <a:cxnLst/>
            <a:rect l="l" t="t" r="r" b="b"/>
            <a:pathLst>
              <a:path w="3162300" h="1027430">
                <a:moveTo>
                  <a:pt x="0" y="0"/>
                </a:moveTo>
                <a:lnTo>
                  <a:pt x="316230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08C3F345-F8C0-A741-9DDF-7BD42D9E994B}"/>
              </a:ext>
            </a:extLst>
          </p:cNvPr>
          <p:cNvSpPr txBox="1"/>
          <p:nvPr/>
        </p:nvSpPr>
        <p:spPr>
          <a:xfrm>
            <a:off x="622359" y="1315995"/>
            <a:ext cx="7899282" cy="3970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it-IT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Gestione delle nomine dei Delegati Regionali (Ministri Regionali) e loro conservazione/rinnovo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Gestione delle Misure di Sicurezza relative alla sede nazionale ed al sistema informatico interno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Gestione della verifica periodica della modulistica utilizzata da tutto l’OFS (con supporto del DPO ed eventuale Legale specializzato)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Verifica periodica dei Responsabili esterni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Gestione delle richieste per l’esercizio dei diritti ex artt. 15-22 GDPR (per il livello nazionale ed eventualmente regionale), coinvolgendo anche il DPO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Valutazione d’impatto relativa alla piattaforma online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Altre attività specifiche da individuarsi in sede di analisi di dettaglio</a:t>
            </a:r>
          </a:p>
        </p:txBody>
      </p:sp>
    </p:spTree>
    <p:extLst>
      <p:ext uri="{BB962C8B-B14F-4D97-AF65-F5344CB8AC3E}">
        <p14:creationId xmlns:p14="http://schemas.microsoft.com/office/powerpoint/2010/main" val="1210296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95682"/>
            <a:ext cx="7543800" cy="691978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DOCUMENTI PRIVACY OFS - REGIONALE -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08C3F345-F8C0-A741-9DDF-7BD42D9E994B}"/>
              </a:ext>
            </a:extLst>
          </p:cNvPr>
          <p:cNvSpPr txBox="1"/>
          <p:nvPr/>
        </p:nvSpPr>
        <p:spPr>
          <a:xfrm>
            <a:off x="584259" y="1448463"/>
            <a:ext cx="7899282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Lettere di nomina delle seguenti figure: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Incaricati (singoli Consiglieri componenti il Consiglio Regionale)</a:t>
            </a:r>
          </a:p>
          <a:p>
            <a:pPr marL="800100" lvl="1" indent="-342900">
              <a:buFont typeface="+mj-lt"/>
              <a:buAutoNum type="alphaLcPeriod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Delegati di Fraternità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Procedura di valutazione dei Responsabili (semplificata e tratta da quella nazionale. Solo se esistenti)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Procedura di Data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Breach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(consistente nel semplice obbligo di contatto tempestivo con il DPO, il quale prenderà il controllo della situazione in nome e per conto del Nazionale)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Procedura di gestione della documentazione cartacea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Eventuali Procedure che coinvolgano la Segreteria Regionale (ad es.: Disciplinare Informatico, etc.)</a:t>
            </a:r>
          </a:p>
        </p:txBody>
      </p:sp>
    </p:spTree>
    <p:extLst>
      <p:ext uri="{BB962C8B-B14F-4D97-AF65-F5344CB8AC3E}">
        <p14:creationId xmlns:p14="http://schemas.microsoft.com/office/powerpoint/2010/main" val="3010217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95682"/>
            <a:ext cx="7543800" cy="691978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ATTIVITA’ PRIVACY OFS - REGIONALE -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08C3F345-F8C0-A741-9DDF-7BD42D9E994B}"/>
              </a:ext>
            </a:extLst>
          </p:cNvPr>
          <p:cNvSpPr txBox="1"/>
          <p:nvPr/>
        </p:nvSpPr>
        <p:spPr>
          <a:xfrm>
            <a:off x="584259" y="1448463"/>
            <a:ext cx="7899282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Gestione delle nomine dei Delegati di Fraternità (Ministri di Fraternità) e loro conservazione/rinnovo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Gestione delle Misure di Sicurezza relative alla eventuale sede regionale ed al sistema informatico interno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Verifica periodica dei Responsabili esterni a livello regionale (Solo se esistenti)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Gestione delle richieste per l’esercizio dei diritti ex artt. 15-22 GDPR (per il livello regionale e locale), coinvolgendo eventualmente anche il DPO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Altre attività specifiche da individuarsi in sede di analisi di dettaglio</a:t>
            </a:r>
          </a:p>
        </p:txBody>
      </p:sp>
    </p:spTree>
    <p:extLst>
      <p:ext uri="{BB962C8B-B14F-4D97-AF65-F5344CB8AC3E}">
        <p14:creationId xmlns:p14="http://schemas.microsoft.com/office/powerpoint/2010/main" val="273097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73573" y="1834439"/>
            <a:ext cx="8674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Arial"/>
                <a:cs typeface="Arial"/>
              </a:rPr>
              <a:t>“Ogni Persona ha diritto alla protezione dei dati personali che la riguardano”</a:t>
            </a:r>
          </a:p>
          <a:p>
            <a:pPr algn="ctr"/>
            <a:r>
              <a:rPr lang="it-IT" b="1" dirty="0">
                <a:latin typeface="Arial"/>
                <a:cs typeface="Arial"/>
              </a:rPr>
              <a:t>(</a:t>
            </a:r>
            <a:r>
              <a:rPr lang="it-IT" dirty="0">
                <a:latin typeface="Arial"/>
                <a:cs typeface="Arial"/>
              </a:rPr>
              <a:t>Articolo 16, paragrafo 1)</a:t>
            </a:r>
          </a:p>
          <a:p>
            <a:pPr algn="ctr"/>
            <a:endParaRPr lang="it-IT" b="1" dirty="0">
              <a:latin typeface="Arial"/>
              <a:cs typeface="Arial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373185"/>
            <a:ext cx="9067800" cy="1461254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Trattato sul funzionamento dell’Unione europea (TFUE)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38723" y="3199709"/>
            <a:ext cx="7543800" cy="7392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dirty="0" err="1"/>
              <a:t>D.Lgs</a:t>
            </a:r>
            <a:r>
              <a:rPr lang="it-IT" sz="4000" dirty="0"/>
              <a:t> 196/03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– Il GDPR 2016/679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762000" y="3804807"/>
            <a:ext cx="7543800" cy="252534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it-IT" sz="2200" b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2200" b="1" dirty="0">
                <a:latin typeface="Arial"/>
                <a:cs typeface="Arial"/>
              </a:rPr>
              <a:t>OGGETTO DELLA NORMATIVA</a:t>
            </a:r>
            <a:endParaRPr lang="it-IT" sz="22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sz="2200" dirty="0">
                <a:latin typeface="Arial"/>
                <a:cs typeface="Arial"/>
              </a:rPr>
              <a:t>Il presente Codice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garantisce che il trattamento dei dati personali si svolga nel rispetto dei diritti e delle libertà fondamentali, </a:t>
            </a:r>
            <a:r>
              <a:rPr lang="it-IT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nonche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́ della </a:t>
            </a:r>
            <a:r>
              <a:rPr lang="it-IT" sz="22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dignita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̀ dell'interessato</a:t>
            </a:r>
            <a:r>
              <a:rPr lang="it-IT" sz="2200" dirty="0">
                <a:latin typeface="Arial"/>
                <a:cs typeface="Arial"/>
              </a:rPr>
              <a:t>, con particolare riferimento alla riservatezza, all'</a:t>
            </a:r>
            <a:r>
              <a:rPr lang="it-IT" sz="2200" dirty="0" err="1">
                <a:latin typeface="Arial"/>
                <a:cs typeface="Arial"/>
              </a:rPr>
              <a:t>identita</a:t>
            </a:r>
            <a:r>
              <a:rPr lang="it-IT" sz="2200" dirty="0">
                <a:latin typeface="Arial"/>
                <a:cs typeface="Arial"/>
              </a:rPr>
              <a:t>̀ personale e al diritto alla protezione dei dati personali. (Art. 2. </a:t>
            </a:r>
            <a:r>
              <a:rPr lang="it-IT" sz="2200" dirty="0" err="1">
                <a:latin typeface="Arial"/>
                <a:cs typeface="Arial"/>
              </a:rPr>
              <a:t>Finalita</a:t>
            </a:r>
            <a:r>
              <a:rPr lang="it-IT" sz="2200" dirty="0">
                <a:latin typeface="Arial"/>
                <a:cs typeface="Arial"/>
              </a:rPr>
              <a:t>̀ 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7865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95682"/>
            <a:ext cx="7543800" cy="691978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DOCUMENTI PRIVACY OFS – FRATERNITA’ -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08C3F345-F8C0-A741-9DDF-7BD42D9E994B}"/>
              </a:ext>
            </a:extLst>
          </p:cNvPr>
          <p:cNvSpPr txBox="1"/>
          <p:nvPr/>
        </p:nvSpPr>
        <p:spPr>
          <a:xfrm>
            <a:off x="584259" y="1219200"/>
            <a:ext cx="7899282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Lettere di nomina delle seguenti figure:</a:t>
            </a:r>
          </a:p>
          <a:p>
            <a:pPr marL="914400" lvl="1" indent="-457200">
              <a:buFont typeface="+mj-lt"/>
              <a:buAutoNum type="alphaL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Incaricati (singoli Consiglieri componenti il Consiglio di Fraternità)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Procedura di Data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Breach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(consistente nel semplice obbligo di contatto tempestivo con il DPO, il quale prenderà il controllo della situazione in nome e per conto del Nazionale)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Procedura di gestione della documentazione cartacea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Eventuali Procedure che coinvolgano la Segreteria Locale (ad es.: Disciplinare Informatico, etc.)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Scheda anagrafica di appartenenza alla Fraternità Locale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Informative e consensi dei Novizi e dei Professi</a:t>
            </a:r>
          </a:p>
        </p:txBody>
      </p:sp>
    </p:spTree>
    <p:extLst>
      <p:ext uri="{BB962C8B-B14F-4D97-AF65-F5344CB8AC3E}">
        <p14:creationId xmlns:p14="http://schemas.microsoft.com/office/powerpoint/2010/main" val="3799786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95682"/>
            <a:ext cx="7543800" cy="691978"/>
          </a:xfrm>
        </p:spPr>
        <p:txBody>
          <a:bodyPr>
            <a:noAutofit/>
          </a:bodyPr>
          <a:lstStyle/>
          <a:p>
            <a:pPr algn="ctr"/>
            <a:r>
              <a:rPr lang="it-IT" sz="3600" dirty="0"/>
              <a:t>ATTIVITA’ PRIVACY OFS – FRATERNITA’ -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1866900" y="1219200"/>
            <a:ext cx="2705100" cy="1027430"/>
          </a:xfrm>
          <a:custGeom>
            <a:avLst/>
            <a:gdLst/>
            <a:ahLst/>
            <a:cxnLst/>
            <a:rect l="l" t="t" r="r" b="b"/>
            <a:pathLst>
              <a:path w="2705100" h="1027430">
                <a:moveTo>
                  <a:pt x="2705100" y="0"/>
                </a:moveTo>
                <a:lnTo>
                  <a:pt x="0" y="102717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4572000" y="1295400"/>
            <a:ext cx="228600" cy="984313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6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5">
            <a:extLst>
              <a:ext uri="{FF2B5EF4-FFF2-40B4-BE49-F238E27FC236}">
                <a16:creationId xmlns:a16="http://schemas.microsoft.com/office/drawing/2014/main" id="{08C3F345-F8C0-A741-9DDF-7BD42D9E994B}"/>
              </a:ext>
            </a:extLst>
          </p:cNvPr>
          <p:cNvSpPr txBox="1"/>
          <p:nvPr/>
        </p:nvSpPr>
        <p:spPr>
          <a:xfrm>
            <a:off x="584259" y="1295400"/>
            <a:ext cx="7899282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Gestione delle Informative e consensi dei Novizi e dei Professi e loro conservazione/rinnovo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Gestione ed aggiornamento delle Schede anagrafiche di appartenenza alla Fraternità Locale dei singoli Novizi e Professi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Gestione delle Misure di Sicurezza relative alla eventuale sede locale ed al sistema informatico interno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Gestione delle richieste per l’esercizio dei diritti ex artt. 15-22 GDPR (semplificata. Qualora pervengano devono interessare immediatamente il Ministro Regionale o un Consigliere Regionale appositamente incaricato)</a:t>
            </a:r>
          </a:p>
        </p:txBody>
      </p:sp>
    </p:spTree>
    <p:extLst>
      <p:ext uri="{BB962C8B-B14F-4D97-AF65-F5344CB8AC3E}">
        <p14:creationId xmlns:p14="http://schemas.microsoft.com/office/powerpoint/2010/main" val="3661254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956" y="1531916"/>
            <a:ext cx="8537333" cy="2675947"/>
          </a:xfrm>
        </p:spPr>
        <p:txBody>
          <a:bodyPr>
            <a:normAutofit/>
          </a:bodyPr>
          <a:lstStyle/>
          <a:p>
            <a:pPr algn="ctr"/>
            <a:r>
              <a:rPr lang="it-IT" sz="8000" dirty="0"/>
              <a:t>COSA FARE E COME COMPORTARSI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826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 txBox="1"/>
          <p:nvPr/>
        </p:nvSpPr>
        <p:spPr>
          <a:xfrm>
            <a:off x="319532" y="1263491"/>
            <a:ext cx="8474710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it-IT" b="1" dirty="0">
                <a:latin typeface="Verdana" charset="0"/>
                <a:ea typeface="Verdana" charset="0"/>
                <a:cs typeface="Verdana" charset="0"/>
              </a:rPr>
              <a:t>Lettera d’incarico</a:t>
            </a:r>
            <a:r>
              <a:rPr lang="it-IT" dirty="0">
                <a:latin typeface="Verdana" charset="0"/>
                <a:ea typeface="Verdana" charset="0"/>
                <a:cs typeface="Verdana" charset="0"/>
              </a:rPr>
              <a:t> al trattamento dei dati personali (ambito di legittimità; è </a:t>
            </a:r>
            <a:r>
              <a:rPr lang="it-IT" dirty="0" err="1">
                <a:latin typeface="Verdana" charset="0"/>
                <a:ea typeface="Verdana" charset="0"/>
                <a:cs typeface="Verdana" charset="0"/>
              </a:rPr>
              <a:t>la”patente</a:t>
            </a:r>
            <a:r>
              <a:rPr lang="it-IT" dirty="0">
                <a:latin typeface="Verdana" charset="0"/>
                <a:ea typeface="Verdana" charset="0"/>
                <a:cs typeface="Verdana" charset="0"/>
              </a:rPr>
              <a:t>”)</a:t>
            </a:r>
          </a:p>
          <a:p>
            <a:pPr marL="355600" marR="6350" indent="-342900" algn="just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Una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volta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ricevuta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la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lettera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di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nomina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e la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conseguente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autorizzazione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l’Incaricato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può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svolgere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materialmente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il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trattamento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attenendosi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alle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istruzioni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operative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dettate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dal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Responsabile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.</a:t>
            </a:r>
            <a:r>
              <a:rPr lang="it-IT" dirty="0">
                <a:latin typeface="Verdana" charset="0"/>
                <a:ea typeface="Verdana" charset="0"/>
                <a:cs typeface="Verdana" charset="0"/>
              </a:rPr>
              <a:t> </a:t>
            </a:r>
            <a:endParaRPr lang="it-IT" spc="-19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355600" marR="6350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attenersi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scrupolosamente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alle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istruzioni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scritte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impartite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dai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Responsabili</a:t>
            </a:r>
            <a:r>
              <a:rPr lang="it-IT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355600" marR="6350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osservare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criteri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di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riservatezza</a:t>
            </a:r>
            <a:r>
              <a:rPr lang="it-IT" b="1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355600" marR="6350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trattare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dati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modo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lecito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e secondo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correttezza</a:t>
            </a:r>
            <a:r>
              <a:rPr lang="it-IT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355600" marR="6350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trattare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dati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per un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periodo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di tempo non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superiore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quello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b="1" dirty="0" err="1">
                <a:latin typeface="Verdana" charset="0"/>
                <a:ea typeface="Verdana" charset="0"/>
                <a:cs typeface="Verdana" charset="0"/>
              </a:rPr>
              <a:t>necessario</a:t>
            </a:r>
            <a:r>
              <a:rPr lang="en-US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agli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scopi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per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quali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sono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stati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raccolti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o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successivamente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dirty="0" err="1">
                <a:latin typeface="Verdana" charset="0"/>
                <a:ea typeface="Verdana" charset="0"/>
                <a:cs typeface="Verdana" charset="0"/>
              </a:rPr>
              <a:t>trattati</a:t>
            </a:r>
            <a:r>
              <a:rPr lang="it-IT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355600" marR="6350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it-IT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Porre in essere misure tecniche e organizzative a protezione dei dati della Fraternità (Digitali e Cartacei), anche a livello personale.</a:t>
            </a:r>
          </a:p>
          <a:p>
            <a:pPr marL="355600" marR="6350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it-IT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Proteggete adeguatamente i Vostri Computer</a:t>
            </a:r>
          </a:p>
          <a:p>
            <a:pPr marL="355600" marR="6350" indent="-342900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endParaRPr sz="1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63E32C8-118E-2340-ADE4-49C556F88525}"/>
              </a:ext>
            </a:extLst>
          </p:cNvPr>
          <p:cNvSpPr txBox="1">
            <a:spLocks/>
          </p:cNvSpPr>
          <p:nvPr/>
        </p:nvSpPr>
        <p:spPr>
          <a:xfrm>
            <a:off x="762000" y="232336"/>
            <a:ext cx="7543800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dirty="0"/>
              <a:t>Regole d’ordinaria diligenza </a:t>
            </a:r>
            <a:r>
              <a:rPr lang="it-IT" sz="2000" dirty="0"/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489417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232336"/>
            <a:ext cx="7543800" cy="889000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Regole d’ordinaria diligenza </a:t>
            </a:r>
            <a:r>
              <a:rPr lang="it-IT" sz="2000" dirty="0"/>
              <a:t>2/3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296545" y="1282747"/>
            <a:ext cx="8474710" cy="5078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Far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compilare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il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Modulo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Anagrafico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e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il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Consenso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Privacy</a:t>
            </a:r>
          </a:p>
          <a:p>
            <a:pPr marL="355600" marR="6350" indent="-342900" algn="just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Far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sottoscrivere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ai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component del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Consiglio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le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Lettere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di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Nomina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ad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incaricato</a:t>
            </a:r>
            <a:endParaRPr lang="en-US" sz="2200" b="1" dirty="0">
              <a:latin typeface="Verdana" charset="0"/>
              <a:ea typeface="Verdana" charset="0"/>
              <a:cs typeface="Verdana" charset="0"/>
            </a:endParaRPr>
          </a:p>
          <a:p>
            <a:pPr marL="355600" marR="6350" indent="-342900" algn="just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non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divulgare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terzi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estranei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le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informazioni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di cui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si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viene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conoscenza</a:t>
            </a: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355600" marR="6350" indent="-342900" algn="just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adoperarsi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	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affinché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	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terzi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,	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fraudolentamente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,	non	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entrino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	in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possesso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di	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dati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deliberatamente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comunicati</a:t>
            </a: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 (”Ruolo attivo” del personale”. Ad. es. custodia notebook e documenti cartacei se fuori dalla sede)</a:t>
            </a:r>
          </a:p>
          <a:p>
            <a:pPr marL="355600" marR="6350" indent="-342900" algn="just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non fare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copie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, per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uso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personale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,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dei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dati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su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cui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svolgono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operazioni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in nome e per conto della Fraternità, se non autorizzati</a:t>
            </a:r>
          </a:p>
          <a:p>
            <a:pPr marL="355600" marR="6350" indent="-342900" algn="just">
              <a:lnSpc>
                <a:spcPct val="100000"/>
              </a:lnSpc>
              <a:buFont typeface="+mj-lt"/>
              <a:buAutoNum type="arabicPeriod"/>
              <a:tabLst>
                <a:tab pos="355600" algn="l"/>
              </a:tabLst>
            </a:pPr>
            <a:endParaRPr lang="it-IT" sz="22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8926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232336"/>
            <a:ext cx="7543800" cy="889000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Regole d’ordinaria diligenza </a:t>
            </a:r>
            <a:r>
              <a:rPr lang="it-IT" sz="2000" dirty="0"/>
              <a:t>3/3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334645" y="1305341"/>
            <a:ext cx="8474710" cy="440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buFont typeface="+mj-lt"/>
              <a:buAutoNum type="arabicPeriod" startAt="5"/>
              <a:tabLst>
                <a:tab pos="355600" algn="l"/>
              </a:tabLst>
            </a:pP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I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documenti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contenenti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dati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personali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particolari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devono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essere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custoditi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in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modo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da non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essere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accessibili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persone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non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incaricate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del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trattamento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es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.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armadi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o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cassetti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chiusi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chiave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)</a:t>
            </a:r>
            <a:r>
              <a:rPr lang="it-IT" sz="2200" dirty="0"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355600" marR="6350" lvl="0" indent="-342900">
              <a:buFont typeface="+mj-lt"/>
              <a:buAutoNum type="arabicPeriod" startAt="5"/>
              <a:tabLst>
                <a:tab pos="355600" algn="l"/>
              </a:tabLst>
            </a:pP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I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dati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personali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non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devono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essere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condivisi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comunicati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o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inviati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persone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che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non ne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necessitano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per lo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svolgimento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dei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propri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servizi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alla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Fraternità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anche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se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queste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persone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sono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loro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volta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incaricate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del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trattamento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). </a:t>
            </a:r>
          </a:p>
          <a:p>
            <a:pPr marL="355600" marR="6350" lvl="0" indent="-342900">
              <a:buFont typeface="+mj-lt"/>
              <a:buAutoNum type="arabicPeriod" startAt="5"/>
              <a:tabLst>
                <a:tab pos="355600" algn="l"/>
              </a:tabLst>
            </a:pP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I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dati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non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devono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essere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comunicati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all’esterno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dell’Ordine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e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comunque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a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soggetti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terzi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>
                <a:latin typeface="Verdana" charset="0"/>
                <a:ea typeface="Verdana" charset="0"/>
                <a:cs typeface="Verdana" charset="0"/>
              </a:rPr>
              <a:t>se non previa </a:t>
            </a:r>
            <a:r>
              <a:rPr lang="en-US" sz="2200" b="1" dirty="0" err="1">
                <a:latin typeface="Verdana" charset="0"/>
                <a:ea typeface="Verdana" charset="0"/>
                <a:cs typeface="Verdana" charset="0"/>
              </a:rPr>
              <a:t>autorizzazione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anche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dirty="0" err="1">
                <a:latin typeface="Verdana" charset="0"/>
                <a:ea typeface="Verdana" charset="0"/>
                <a:cs typeface="Verdana" charset="0"/>
              </a:rPr>
              <a:t>generale</a:t>
            </a:r>
            <a:r>
              <a:rPr lang="en-US" sz="2200" dirty="0">
                <a:latin typeface="Verdana" charset="0"/>
                <a:ea typeface="Verdana" charset="0"/>
                <a:cs typeface="Verdana" charset="0"/>
              </a:rPr>
              <a:t>).</a:t>
            </a:r>
          </a:p>
          <a:p>
            <a:pPr marL="355600" marR="6350" lvl="0" indent="-342900">
              <a:buFont typeface="+mj-lt"/>
              <a:buAutoNum type="arabicPeriod" startAt="5"/>
              <a:tabLst>
                <a:tab pos="355600" algn="l"/>
              </a:tabLst>
            </a:pPr>
            <a:r>
              <a:rPr lang="en-US" sz="2200" b="1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Tenere</a:t>
            </a:r>
            <a:r>
              <a:rPr lang="en-US" sz="2200" b="1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disponibili</a:t>
            </a:r>
            <a:r>
              <a:rPr lang="en-US" sz="2200" b="1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I </a:t>
            </a:r>
            <a:r>
              <a:rPr lang="en-US" sz="2200" b="1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dati</a:t>
            </a:r>
            <a:r>
              <a:rPr lang="en-US" sz="2200" b="1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di </a:t>
            </a:r>
            <a:r>
              <a:rPr lang="en-US" sz="2200" b="1" dirty="0" err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contatto</a:t>
            </a:r>
            <a:r>
              <a:rPr lang="en-US" sz="2200" b="1" dirty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rPr>
              <a:t> del DPO</a:t>
            </a:r>
            <a:endParaRPr sz="2200" b="1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300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93700"/>
            <a:ext cx="75438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Qualche consiglio…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762500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latin typeface="Arial"/>
                <a:cs typeface="Arial"/>
              </a:rPr>
              <a:t>Evitare il “fai-da-te” e/o il “copia-incolla” da internet, sempre estremamente rischioso </a:t>
            </a:r>
          </a:p>
          <a:p>
            <a:pPr algn="just"/>
            <a:r>
              <a:rPr lang="it-IT" dirty="0">
                <a:latin typeface="Arial"/>
                <a:cs typeface="Arial"/>
              </a:rPr>
              <a:t>Rivolgersi per ogni questione Privacy, alla Segreteria Nazionale che vi metterà in contatto con il DPO</a:t>
            </a:r>
          </a:p>
          <a:p>
            <a:pPr algn="just"/>
            <a:r>
              <a:rPr lang="it-IT" dirty="0">
                <a:latin typeface="Arial"/>
                <a:cs typeface="Arial"/>
              </a:rPr>
              <a:t>Farsi aiutare da Professi con capacità informatiche, anche minimali, nella gestione delle informazioni</a:t>
            </a:r>
          </a:p>
          <a:p>
            <a:pPr algn="just"/>
            <a:r>
              <a:rPr lang="it-IT" dirty="0">
                <a:latin typeface="Arial"/>
                <a:cs typeface="Arial"/>
              </a:rPr>
              <a:t>Mai sottovalutare richieste e/o incidenti che coinvolgono dati e informazioni dei Fratelli e delle Sorelle, piuttosto: chiedere!!!</a:t>
            </a:r>
          </a:p>
          <a:p>
            <a:pPr algn="just"/>
            <a:endParaRPr lang="it-IT" dirty="0"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322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62000" y="4324464"/>
            <a:ext cx="7543800" cy="1576268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it-IT" sz="1900" b="1" dirty="0">
                <a:latin typeface="Arial"/>
                <a:cs typeface="Arial"/>
              </a:rPr>
              <a:t>ANDREA PARO</a:t>
            </a:r>
            <a:endParaRPr lang="it-IT" sz="1900" dirty="0">
              <a:latin typeface="Arial"/>
              <a:cs typeface="Arial"/>
            </a:endParaRPr>
          </a:p>
          <a:p>
            <a:pPr algn="ctr">
              <a:spcBef>
                <a:spcPts val="0"/>
              </a:spcBef>
            </a:pPr>
            <a:r>
              <a:rPr lang="it-IT" sz="1900" dirty="0">
                <a:latin typeface="Arial"/>
                <a:cs typeface="Arial"/>
              </a:rPr>
              <a:t>Consulente Privacy certificato TUV CP_26</a:t>
            </a:r>
          </a:p>
          <a:p>
            <a:pPr algn="ctr">
              <a:spcBef>
                <a:spcPts val="0"/>
              </a:spcBef>
            </a:pPr>
            <a:r>
              <a:rPr lang="it-IT" sz="1900" dirty="0">
                <a:latin typeface="Arial"/>
                <a:cs typeface="Arial"/>
              </a:rPr>
              <a:t>Associato ANIP (</a:t>
            </a:r>
            <a:r>
              <a:rPr lang="it-IT" sz="1900" dirty="0" err="1">
                <a:latin typeface="Arial"/>
                <a:cs typeface="Arial"/>
              </a:rPr>
              <a:t>ass</a:t>
            </a:r>
            <a:r>
              <a:rPr lang="it-IT" sz="1900" dirty="0">
                <a:latin typeface="Arial"/>
                <a:cs typeface="Arial"/>
              </a:rPr>
              <a:t>. Albo </a:t>
            </a:r>
            <a:r>
              <a:rPr lang="it-IT" sz="1900" dirty="0" err="1">
                <a:latin typeface="Arial"/>
                <a:cs typeface="Arial"/>
              </a:rPr>
              <a:t>Naz.le</a:t>
            </a:r>
            <a:r>
              <a:rPr lang="it-IT" sz="1900" dirty="0">
                <a:latin typeface="Arial"/>
                <a:cs typeface="Arial"/>
              </a:rPr>
              <a:t> Informatici Professionisti)</a:t>
            </a:r>
          </a:p>
          <a:p>
            <a:pPr algn="ctr">
              <a:spcBef>
                <a:spcPts val="0"/>
              </a:spcBef>
            </a:pPr>
            <a:r>
              <a:rPr lang="it-IT" sz="1900" dirty="0">
                <a:latin typeface="Arial"/>
                <a:cs typeface="Arial"/>
              </a:rPr>
              <a:t>Codice Nr. 2685 e Certificazione </a:t>
            </a:r>
            <a:r>
              <a:rPr lang="it-IT" sz="1900" dirty="0" err="1">
                <a:latin typeface="Arial"/>
                <a:cs typeface="Arial"/>
              </a:rPr>
              <a:t>Liv</a:t>
            </a:r>
            <a:r>
              <a:rPr lang="it-IT" sz="1900" dirty="0">
                <a:latin typeface="Arial"/>
                <a:cs typeface="Arial"/>
              </a:rPr>
              <a:t>. 5 Professional Partner ANIP</a:t>
            </a:r>
          </a:p>
          <a:p>
            <a:pPr algn="ctr">
              <a:spcBef>
                <a:spcPts val="0"/>
              </a:spcBef>
            </a:pPr>
            <a:r>
              <a:rPr lang="it-IT" sz="1900" dirty="0">
                <a:latin typeface="Arial"/>
                <a:cs typeface="Arial"/>
              </a:rPr>
              <a:t>Attività svolte ai sensi della L. 4/2013</a:t>
            </a:r>
          </a:p>
          <a:p>
            <a:pPr algn="ctr">
              <a:spcBef>
                <a:spcPts val="0"/>
              </a:spcBef>
            </a:pPr>
            <a:r>
              <a:rPr lang="it-IT" sz="1900" dirty="0" err="1">
                <a:latin typeface="Arial"/>
                <a:cs typeface="Arial"/>
              </a:rPr>
              <a:t>paro@geminiconsult.it</a:t>
            </a:r>
            <a:r>
              <a:rPr lang="it-IT" sz="1900" dirty="0">
                <a:latin typeface="Arial"/>
                <a:cs typeface="Arial"/>
              </a:rPr>
              <a:t> - Cell. 348.7427151</a:t>
            </a: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904203" y="3366376"/>
            <a:ext cx="7259394" cy="9580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6000" dirty="0"/>
              <a:t>GRAZIE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562100" y="215900"/>
            <a:ext cx="2400300" cy="218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47650"/>
            <a:ext cx="171184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30AC3E-66E3-0D4E-A42F-09B649D5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81" y="598912"/>
            <a:ext cx="1036938" cy="132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3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34659"/>
            <a:ext cx="75438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L’OFS e la Privacy</a:t>
            </a:r>
          </a:p>
        </p:txBody>
      </p:sp>
      <p:sp>
        <p:nvSpPr>
          <p:cNvPr id="12" name="object 7"/>
          <p:cNvSpPr/>
          <p:nvPr/>
        </p:nvSpPr>
        <p:spPr>
          <a:xfrm>
            <a:off x="45720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CasellaDiTesto 4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36E0096-724A-E047-89FE-8E122DBBFBD0}"/>
              </a:ext>
            </a:extLst>
          </p:cNvPr>
          <p:cNvSpPr/>
          <p:nvPr/>
        </p:nvSpPr>
        <p:spPr>
          <a:xfrm>
            <a:off x="395416" y="1159404"/>
            <a:ext cx="83531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situazione per l’OFS rispetto al trattamento dei dati dei Novizi, Professi e GIFRA, per le proprie Radici, per la propria storia e le proprie prassi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pluri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-secolari, non è di semplice definizione.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L’Ordine si basa sul concetto di semplicità, di umiltà e di rispetto introdotti e fortemente voluti da San Francesco.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Sostanzialmente l’adesione alla Regola più che un atto formale è innanzitutto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un’adesione radicale al Vangelo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il quale si fa Vita nella vita del francescano secondo uno stile di vita, una Regola, peculiari. Ovviamente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questa visione dell’appartenenza, plurisecolare, non prevede alcuna scheda di adesione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né firme contrattuali (come ad es. per il matrimonio e/o il battesimo) ma solo una “spinta del cuore”.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Così come, per contro, questo stile plurisecolare,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permeato dal rispetto e dall’attenzione particolare alla Persona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ha sempre comportato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un sostanziale rispetto ed attenzione ai dati e alle informazioni relative ai confratelli e alle consorelle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Sempre sostanzialmente attenti e discreti (almeno verso l’esterno) riguardo a situazioni personali e dati, registri e verbali di Fraternità.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Quasi avessimo ricevuto una particolare formazione Privacy che ci ha dato un particolare orientamento alla riservatezza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(e questo è per noi un enorme vantaggio rispetto ad altre Associazioni Ecclesiali).</a:t>
            </a:r>
          </a:p>
        </p:txBody>
      </p:sp>
    </p:spTree>
    <p:extLst>
      <p:ext uri="{BB962C8B-B14F-4D97-AF65-F5344CB8AC3E}">
        <p14:creationId xmlns:p14="http://schemas.microsoft.com/office/powerpoint/2010/main" val="242014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31800"/>
            <a:ext cx="226842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 DATI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25194" y="656370"/>
            <a:ext cx="5080605" cy="547773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b="1" dirty="0">
                <a:latin typeface="Arial"/>
                <a:cs typeface="Arial"/>
              </a:rPr>
              <a:t>Dato personale</a:t>
            </a:r>
            <a:r>
              <a:rPr lang="it-IT" dirty="0">
                <a:latin typeface="Arial"/>
                <a:cs typeface="Arial"/>
              </a:rPr>
              <a:t>: qualsiasi informazione riguardante una persona fisica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identificata o identificabile</a:t>
            </a:r>
            <a:r>
              <a:rPr lang="it-IT" dirty="0">
                <a:latin typeface="Arial"/>
                <a:cs typeface="Arial"/>
              </a:rPr>
              <a:t> («interessato»); si considera identificabile la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persona fisica</a:t>
            </a:r>
            <a:r>
              <a:rPr lang="it-IT" dirty="0">
                <a:latin typeface="Arial"/>
                <a:cs typeface="Arial"/>
              </a:rPr>
              <a:t> che può essere identificata, direttamente o indirettamente, con particolare riferimento a un identificativo come il nome, un numero di identificazione, dati relativi all'ubicazione, un identificativo online o a uno o più elementi caratteristici della sua identità fisica, fisiologica, genetica, psichica, economica, culturale o sociale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; </a:t>
            </a:r>
          </a:p>
          <a:p>
            <a:pPr marL="0" indent="0" algn="just">
              <a:buNone/>
            </a:pPr>
            <a:endParaRPr lang="it-IT"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Identificativi: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tutte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le </a:t>
            </a:r>
            <a:r>
              <a:rPr lang="it-IT" spc="-5" dirty="0">
                <a:solidFill>
                  <a:schemeClr val="tx1"/>
                </a:solidFill>
                <a:latin typeface="Arial"/>
                <a:cs typeface="Arial"/>
              </a:rPr>
              <a:t>in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or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m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azi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ni as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c</a:t>
            </a:r>
            <a:r>
              <a:rPr lang="it-IT" spc="-5" dirty="0">
                <a:solidFill>
                  <a:schemeClr val="tx1"/>
                </a:solidFill>
                <a:latin typeface="Arial"/>
                <a:cs typeface="Arial"/>
              </a:rPr>
              <a:t>iabil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pc="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5" dirty="0">
                <a:solidFill>
                  <a:schemeClr val="tx1"/>
                </a:solidFill>
                <a:latin typeface="Arial"/>
                <a:cs typeface="Arial"/>
              </a:rPr>
              <a:t>di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ett</a:t>
            </a:r>
            <a:r>
              <a:rPr lang="it-IT" spc="-2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men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ndirettamente</a:t>
            </a:r>
            <a:r>
              <a:rPr lang="it-IT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ad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un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individu</a:t>
            </a:r>
            <a:r>
              <a:rPr lang="it-IT" spc="-40" dirty="0">
                <a:solidFill>
                  <a:schemeClr val="tx1"/>
                </a:solidFill>
                <a:latin typeface="Arial"/>
                <a:cs typeface="Arial"/>
              </a:rPr>
              <a:t>o;</a:t>
            </a:r>
          </a:p>
          <a:p>
            <a:pPr marL="0" indent="0" algn="just">
              <a:buNone/>
            </a:pPr>
            <a:endParaRPr lang="it-IT"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Sensibili (Ultra Sensibili, Genetici e Biometrici):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sot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t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oinsi</a:t>
            </a:r>
            <a:r>
              <a:rPr lang="it-IT" spc="-25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me</a:t>
            </a:r>
            <a:r>
              <a:rPr lang="it-IT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de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dat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personali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it-IT" spc="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sono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5" dirty="0">
                <a:solidFill>
                  <a:schemeClr val="tx1"/>
                </a:solidFill>
                <a:latin typeface="Arial"/>
                <a:cs typeface="Arial"/>
              </a:rPr>
              <a:t>quel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l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e </a:t>
            </a:r>
            <a:r>
              <a:rPr lang="it-IT" spc="-5" dirty="0">
                <a:solidFill>
                  <a:schemeClr val="tx1"/>
                </a:solidFill>
                <a:latin typeface="Arial"/>
                <a:cs typeface="Arial"/>
              </a:rPr>
              <a:t>infor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maz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oni ri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er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pc="-5" dirty="0">
                <a:solidFill>
                  <a:schemeClr val="tx1"/>
                </a:solidFill>
                <a:latin typeface="Arial"/>
                <a:cs typeface="Arial"/>
              </a:rPr>
              <a:t>bil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al</a:t>
            </a:r>
            <a:r>
              <a:rPr lang="it-IT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nucleo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più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int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imo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della</a:t>
            </a:r>
            <a:r>
              <a:rPr lang="it-IT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per</a:t>
            </a:r>
            <a:r>
              <a:rPr lang="it-IT" spc="-2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ona;</a:t>
            </a:r>
          </a:p>
          <a:p>
            <a:pPr marL="0" indent="0" algn="just">
              <a:buNone/>
            </a:pPr>
            <a:endParaRPr lang="it-IT" sz="13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b="1" dirty="0">
                <a:solidFill>
                  <a:schemeClr val="tx1"/>
                </a:solidFill>
                <a:latin typeface="Arial"/>
                <a:cs typeface="Arial"/>
              </a:rPr>
              <a:t>Giudiziari: 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dat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pc="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per</a:t>
            </a:r>
            <a:r>
              <a:rPr lang="it-IT" spc="-25" dirty="0">
                <a:solidFill>
                  <a:schemeClr val="tx1"/>
                </a:solidFill>
                <a:latin typeface="Arial"/>
                <a:cs typeface="Arial"/>
              </a:rPr>
              <a:t>s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onali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idone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i</a:t>
            </a:r>
            <a:r>
              <a:rPr lang="it-IT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it-IT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10" dirty="0">
                <a:solidFill>
                  <a:schemeClr val="tx1"/>
                </a:solidFill>
                <a:latin typeface="Arial"/>
                <a:cs typeface="Arial"/>
              </a:rPr>
              <a:t>ri</a:t>
            </a:r>
            <a:r>
              <a:rPr lang="it-IT" spc="-5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elare</a:t>
            </a:r>
            <a:r>
              <a:rPr lang="it-IT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pr</a:t>
            </a:r>
            <a:r>
              <a:rPr lang="it-IT" spc="-30" dirty="0">
                <a:solidFill>
                  <a:schemeClr val="tx1"/>
                </a:solidFill>
                <a:latin typeface="Arial"/>
                <a:cs typeface="Arial"/>
              </a:rPr>
              <a:t>o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pc="-50" dirty="0">
                <a:solidFill>
                  <a:schemeClr val="tx1"/>
                </a:solidFill>
                <a:latin typeface="Arial"/>
                <a:cs typeface="Arial"/>
              </a:rPr>
              <a:t>v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edimenti</a:t>
            </a:r>
            <a:r>
              <a:rPr lang="it-IT" spc="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15" dirty="0">
                <a:solidFill>
                  <a:schemeClr val="tx1"/>
                </a:solidFill>
                <a:latin typeface="Arial"/>
                <a:cs typeface="Arial"/>
              </a:rPr>
              <a:t>di ordine</a:t>
            </a:r>
            <a:r>
              <a:rPr lang="it-IT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giudiziale;</a:t>
            </a:r>
          </a:p>
          <a:p>
            <a:pPr marL="0" indent="0" algn="just">
              <a:buNone/>
            </a:pPr>
            <a:endParaRPr lang="it-IT" spc="-2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it-IT" b="1" spc="-20" dirty="0">
                <a:solidFill>
                  <a:schemeClr val="tx1"/>
                </a:solidFill>
                <a:latin typeface="Arial"/>
                <a:cs typeface="Arial"/>
              </a:rPr>
              <a:t>Anonimi: </a:t>
            </a:r>
            <a:r>
              <a:rPr lang="it-IT" spc="-20" dirty="0">
                <a:solidFill>
                  <a:schemeClr val="tx1"/>
                </a:solidFill>
                <a:latin typeface="Arial"/>
                <a:cs typeface="Arial"/>
              </a:rPr>
              <a:t>dati che in origine o a seguito del trattamento non possono essere associati ad un interessato identificato o identificabile; quindi il dato può essere considerato anonimo quando è impossibile risalire all’interessato anche a seguito di trattamento.</a:t>
            </a:r>
            <a:endParaRPr lang="it-IT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1800" i="1" dirty="0"/>
              <a:t>Rif. art. 4 GDPR 2016/679 e art. 4 </a:t>
            </a:r>
            <a:r>
              <a:rPr lang="it-IT" sz="1800" i="1" dirty="0" err="1"/>
              <a:t>D.Lgs</a:t>
            </a:r>
            <a:r>
              <a:rPr lang="it-IT" sz="1800" i="1" dirty="0"/>
              <a:t> 196/03</a:t>
            </a:r>
          </a:p>
        </p:txBody>
      </p:sp>
      <p:sp>
        <p:nvSpPr>
          <p:cNvPr id="11" name="object 6"/>
          <p:cNvSpPr/>
          <p:nvPr/>
        </p:nvSpPr>
        <p:spPr>
          <a:xfrm>
            <a:off x="480895" y="1986523"/>
            <a:ext cx="2549525" cy="2548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CasellaDiTesto 8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754380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TRATTAMENTO</a:t>
            </a:r>
            <a:r>
              <a:rPr lang="it-IT" sz="4000" dirty="0"/>
              <a:t> (GDPR Art. 4 p. 2)</a:t>
            </a:r>
          </a:p>
        </p:txBody>
      </p:sp>
      <p:sp>
        <p:nvSpPr>
          <p:cNvPr id="13" name="object 7"/>
          <p:cNvSpPr txBox="1"/>
          <p:nvPr/>
        </p:nvSpPr>
        <p:spPr>
          <a:xfrm>
            <a:off x="762000" y="1371600"/>
            <a:ext cx="7543799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it-IT" sz="2200" dirty="0">
                <a:solidFill>
                  <a:srgbClr val="000000"/>
                </a:solidFill>
                <a:latin typeface="Verdana"/>
                <a:cs typeface="Verdana"/>
              </a:rPr>
              <a:t>Qualsiasi operazione o insieme di operazioni, compiute con o senza l'ausilio di processi automatizzati e applicate a dati personali o insiemi di dati personali, come:</a:t>
            </a:r>
            <a:endParaRPr sz="2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6" name="object 11"/>
          <p:cNvSpPr/>
          <p:nvPr/>
        </p:nvSpPr>
        <p:spPr>
          <a:xfrm>
            <a:off x="3357709" y="3059051"/>
            <a:ext cx="1643932" cy="2335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CasellaDiTesto 2"/>
          <p:cNvSpPr txBox="1"/>
          <p:nvPr/>
        </p:nvSpPr>
        <p:spPr>
          <a:xfrm>
            <a:off x="762000" y="2816163"/>
            <a:ext cx="2867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Raccolta;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Registrazione; 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Organizzazione; 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Strutturazione;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Conservazione;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adattamento o modifica ;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Estrazione;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Consultazione; 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Uso;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438774" y="2696321"/>
            <a:ext cx="28670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comunicazione mediante trasmissione, diffusione o qualsiasi altra forma di messa a disposizione; 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Raffronto o Interconnessione; 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Limitazione; </a:t>
            </a:r>
          </a:p>
          <a:p>
            <a:r>
              <a:rPr lang="it-IT" sz="2000" dirty="0">
                <a:solidFill>
                  <a:srgbClr val="000000"/>
                </a:solidFill>
                <a:latin typeface="Verdana"/>
                <a:cs typeface="Verdana"/>
              </a:rPr>
              <a:t>Cancellazione o la Distruzione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e Organizzazioni Religiose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4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480073" y="6235195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Arial"/>
                <a:cs typeface="Arial"/>
              </a:rPr>
              <a:t>Privacy – Il GDPR 2016/679</a:t>
            </a:r>
          </a:p>
          <a:p>
            <a:pPr algn="ctr"/>
            <a:r>
              <a:rPr lang="it-IT" sz="1200" dirty="0" err="1">
                <a:latin typeface="Arial"/>
                <a:cs typeface="Arial"/>
              </a:rPr>
              <a:t>www.studioprivacy.eu</a:t>
            </a:r>
            <a:endParaRPr lang="it-IT" sz="1200" dirty="0">
              <a:latin typeface="Arial"/>
              <a:cs typeface="Arial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235195"/>
            <a:ext cx="381000" cy="5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855785" y="3055438"/>
            <a:ext cx="7543800" cy="66047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dirty="0"/>
              <a:t>Diritto all’oblio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855785" y="3668607"/>
            <a:ext cx="7543800" cy="24625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1" dirty="0">
                <a:solidFill>
                  <a:schemeClr val="tx1"/>
                </a:solidFill>
                <a:latin typeface="Arial"/>
                <a:cs typeface="Arial"/>
              </a:rPr>
              <a:t>Gli interessati potranno ottenere la cancellazione dei propri dati personali anche on line</a:t>
            </a:r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 da parte del titolare del trattamento </a:t>
            </a:r>
            <a:r>
              <a:rPr lang="it-IT" sz="2000" b="1" dirty="0">
                <a:solidFill>
                  <a:schemeClr val="tx1"/>
                </a:solidFill>
                <a:latin typeface="Arial"/>
                <a:cs typeface="Arial"/>
              </a:rPr>
              <a:t>se</a:t>
            </a:r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</a:p>
          <a:p>
            <a:pPr algn="just"/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i dati sono trattati solo sulla base del </a:t>
            </a:r>
            <a:r>
              <a:rPr lang="it-IT" sz="2000" b="1" dirty="0">
                <a:solidFill>
                  <a:schemeClr val="tx1"/>
                </a:solidFill>
                <a:latin typeface="Arial"/>
                <a:cs typeface="Arial"/>
              </a:rPr>
              <a:t>consenso</a:t>
            </a:r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; </a:t>
            </a:r>
          </a:p>
          <a:p>
            <a:pPr algn="just"/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i dati </a:t>
            </a:r>
            <a:r>
              <a:rPr lang="it-IT" sz="2000" b="1" dirty="0">
                <a:solidFill>
                  <a:schemeClr val="tx1"/>
                </a:solidFill>
                <a:latin typeface="Arial"/>
                <a:cs typeface="Arial"/>
              </a:rPr>
              <a:t>non sono più necessari</a:t>
            </a:r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 per gli scopi rispetto ai quali sono stati raccolti; </a:t>
            </a:r>
          </a:p>
          <a:p>
            <a:pPr algn="just"/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i dati sono </a:t>
            </a:r>
            <a:r>
              <a:rPr lang="it-IT" sz="2000" b="1" dirty="0">
                <a:solidFill>
                  <a:schemeClr val="tx1"/>
                </a:solidFill>
                <a:latin typeface="Arial"/>
                <a:cs typeface="Arial"/>
              </a:rPr>
              <a:t>trattati illecitamente</a:t>
            </a:r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;</a:t>
            </a:r>
          </a:p>
          <a:p>
            <a:pPr algn="just"/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l’interessato </a:t>
            </a:r>
            <a:r>
              <a:rPr lang="it-IT" sz="2000" b="1" dirty="0">
                <a:solidFill>
                  <a:schemeClr val="tx1"/>
                </a:solidFill>
                <a:latin typeface="Arial"/>
                <a:cs typeface="Arial"/>
              </a:rPr>
              <a:t>si oppone legittimamente</a:t>
            </a:r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 al loro trattamento.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4F38273A-A26F-1F45-AF3B-303AD588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15" y="640185"/>
            <a:ext cx="7543800" cy="660478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Diritto alla portabilità dei dati</a:t>
            </a: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DE71069-ED14-9247-8976-60F11DFDC3CC}"/>
              </a:ext>
            </a:extLst>
          </p:cNvPr>
          <p:cNvSpPr txBox="1">
            <a:spLocks/>
          </p:cNvSpPr>
          <p:nvPr/>
        </p:nvSpPr>
        <p:spPr>
          <a:xfrm>
            <a:off x="744415" y="1278068"/>
            <a:ext cx="7543800" cy="17110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Diritto alla «portabilità» dei propri dati personali per </a:t>
            </a:r>
            <a:r>
              <a:rPr lang="it-IT" sz="2000" b="1" dirty="0">
                <a:solidFill>
                  <a:schemeClr val="tx1"/>
                </a:solidFill>
                <a:latin typeface="Arial"/>
                <a:cs typeface="Arial"/>
              </a:rPr>
              <a:t>trasferirli da un titolare del trattamento ad un altro </a:t>
            </a:r>
            <a:r>
              <a:rPr lang="it-IT" sz="2000" dirty="0">
                <a:solidFill>
                  <a:schemeClr val="tx1"/>
                </a:solidFill>
                <a:latin typeface="Arial"/>
                <a:cs typeface="Arial"/>
              </a:rPr>
              <a:t>(ad es. cambio Social o provider di posta. Cambio ”lavoro”? Cambio “banca”? Cambio “Studio Legale”?)</a:t>
            </a:r>
          </a:p>
        </p:txBody>
      </p:sp>
    </p:spTree>
    <p:extLst>
      <p:ext uri="{BB962C8B-B14F-4D97-AF65-F5344CB8AC3E}">
        <p14:creationId xmlns:p14="http://schemas.microsoft.com/office/powerpoint/2010/main" val="2834581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 di giornal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Carta di giornale.thmx</Template>
  <TotalTime>1516</TotalTime>
  <Words>5230</Words>
  <Application>Microsoft Office PowerPoint</Application>
  <PresentationFormat>Presentazione su schermo (4:3)</PresentationFormat>
  <Paragraphs>681</Paragraphs>
  <Slides>57</Slides>
  <Notes>54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5" baseType="lpstr">
      <vt:lpstr>Arial</vt:lpstr>
      <vt:lpstr>Ayuthaya</vt:lpstr>
      <vt:lpstr>Calibri</vt:lpstr>
      <vt:lpstr>Impact</vt:lpstr>
      <vt:lpstr>Times New Roman</vt:lpstr>
      <vt:lpstr>Verdana</vt:lpstr>
      <vt:lpstr>Wingdings</vt:lpstr>
      <vt:lpstr>Carta di giornale</vt:lpstr>
      <vt:lpstr>PRIVACY o della “protezione dei dati personali”</vt:lpstr>
      <vt:lpstr>Presentazione standard di PowerPoint</vt:lpstr>
      <vt:lpstr>PRINCIPI GENERALI</vt:lpstr>
      <vt:lpstr>QUADRO NORMATIVO</vt:lpstr>
      <vt:lpstr>Trattato sul funzionamento dell’Unione europea (TFUE)</vt:lpstr>
      <vt:lpstr>L’OFS e la Privacy</vt:lpstr>
      <vt:lpstr>I DATI</vt:lpstr>
      <vt:lpstr>TRATTAMENTO (GDPR Art. 4 p. 2)</vt:lpstr>
      <vt:lpstr>Diritto alla portabilità dei dati</vt:lpstr>
      <vt:lpstr>CESSAZIONE del TRATTAMENTO</vt:lpstr>
      <vt:lpstr>LE FIGURE PRIVACY</vt:lpstr>
      <vt:lpstr>LE FIGURE CHIAVE</vt:lpstr>
      <vt:lpstr>STRUTTURA OFS</vt:lpstr>
      <vt:lpstr>ORGANIGRAMMA OFS PRIVACY</vt:lpstr>
      <vt:lpstr>L’INTERESSATO</vt:lpstr>
      <vt:lpstr>IL TITOLARE</vt:lpstr>
      <vt:lpstr>IL RESPONSABILE del trattamento</vt:lpstr>
      <vt:lpstr>L’INCARICATO</vt:lpstr>
      <vt:lpstr>AMMINISTRATORE di SISTEMA</vt:lpstr>
      <vt:lpstr>IL RESPONSABILE della protezione dei dati (DPO)</vt:lpstr>
      <vt:lpstr>IL GARANTE</vt:lpstr>
      <vt:lpstr>MODALITA’ PER UN TRATTAMENTO LECITO E PRINCIPI FONDAMENTALI</vt:lpstr>
      <vt:lpstr>TRATTAMENTO LECITO 1/2</vt:lpstr>
      <vt:lpstr>TRATTAMENTO LECITO 2/2</vt:lpstr>
      <vt:lpstr>Consenso strumento di garanzia</vt:lpstr>
      <vt:lpstr>CONSENSO PRIVACY OFS</vt:lpstr>
      <vt:lpstr>CONCETTO DI RESPONSABILITA’ o ACCOUNTABILITY</vt:lpstr>
      <vt:lpstr>ACCOUNTABILITY: LA LEGGE ITALIANA</vt:lpstr>
      <vt:lpstr>RISCHI e SANZIONI</vt:lpstr>
      <vt:lpstr>OBBLIGO DI NOTIFICA IN CASO DI VIOLAZIONI (Personal Data Breaches)</vt:lpstr>
      <vt:lpstr>SANZIONI FINO AL 4% DEL FATTURATO MONDIALE ANNUO</vt:lpstr>
      <vt:lpstr>SANZIONI AMMINISTRATIVE</vt:lpstr>
      <vt:lpstr>MISURE di PROTEZIONE</vt:lpstr>
      <vt:lpstr>SICUREZZA DEI DATI PERSONALI</vt:lpstr>
      <vt:lpstr>MISURE FISICHE</vt:lpstr>
      <vt:lpstr>LE MISURE DI SICUREZZA</vt:lpstr>
      <vt:lpstr>GDPR 2016/679 – Art. 32 LE MISURE DI SICUREZZA</vt:lpstr>
      <vt:lpstr>GDPR 2016/679 – Art. 32 LE MISURE DI SICUREZZA</vt:lpstr>
      <vt:lpstr>GDPR 2016/679 – Art. 32 LE MISURE DI SICUREZZA</vt:lpstr>
      <vt:lpstr>MISURE MINIME INFORMATICHE</vt:lpstr>
      <vt:lpstr>AZIONE e ORGANIZZAZIONE</vt:lpstr>
      <vt:lpstr>SGP: STATO DELL’ARTE</vt:lpstr>
      <vt:lpstr>IL SISTEMA di GESTIONE PRIVACY</vt:lpstr>
      <vt:lpstr>DOCUMENTALI e PROCEDURALI</vt:lpstr>
      <vt:lpstr>Quindi…</vt:lpstr>
      <vt:lpstr>DOCUMENTI PRIVACY OFS - NAZIONALE -</vt:lpstr>
      <vt:lpstr>ATTIVITA’ PRIVACY OFS - NAZIONALE -</vt:lpstr>
      <vt:lpstr>DOCUMENTI PRIVACY OFS - REGIONALE -</vt:lpstr>
      <vt:lpstr>ATTIVITA’ PRIVACY OFS - REGIONALE -</vt:lpstr>
      <vt:lpstr>DOCUMENTI PRIVACY OFS – FRATERNITA’ -</vt:lpstr>
      <vt:lpstr>ATTIVITA’ PRIVACY OFS – FRATERNITA’ -</vt:lpstr>
      <vt:lpstr>COSA FARE E COME COMPORTARSI</vt:lpstr>
      <vt:lpstr>Presentazione standard di PowerPoint</vt:lpstr>
      <vt:lpstr>Regole d’ordinaria diligenza 2/3</vt:lpstr>
      <vt:lpstr>Regole d’ordinaria diligenza 3/3</vt:lpstr>
      <vt:lpstr>Qualche consiglio…</vt:lpstr>
      <vt:lpstr>Presentazione standard di PowerPoint</vt:lpstr>
    </vt:vector>
  </TitlesOfParts>
  <Company>GEMINI INFORMATICA SRL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</dc:title>
  <dc:creator>Andrea Paro</dc:creator>
  <cp:lastModifiedBy>isabella</cp:lastModifiedBy>
  <cp:revision>338</cp:revision>
  <cp:lastPrinted>2018-08-10T06:39:51Z</cp:lastPrinted>
  <dcterms:created xsi:type="dcterms:W3CDTF">2013-01-25T21:00:23Z</dcterms:created>
  <dcterms:modified xsi:type="dcterms:W3CDTF">2019-09-24T13:07:58Z</dcterms:modified>
</cp:coreProperties>
</file>